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Lst>
  <p:sldSz cx="18288000" cy="10287000"/>
  <p:notesSz cx="6858000" cy="9144000"/>
  <p:embeddedFontLst>
    <p:embeddedFont>
      <p:font typeface="Coming Soon" charset="1" panose="02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Ahkio" charset="1" panose="00000000000000000000"/>
      <p:regular r:id="rId11"/>
    </p:embeddedFont>
    <p:embeddedFont>
      <p:font typeface="Ahkio Bold" charset="1" panose="00000000000000000000"/>
      <p:regular r:id="rId12"/>
    </p:embeddedFont>
    <p:embeddedFont>
      <p:font typeface="Ahkio Thin" charset="1" panose="00000000000000000000"/>
      <p:regular r:id="rId13"/>
    </p:embeddedFont>
    <p:embeddedFont>
      <p:font typeface="Ahkio Light" charset="1" panose="00000000000000000000"/>
      <p:regular r:id="rId14"/>
    </p:embeddedFont>
    <p:embeddedFont>
      <p:font typeface="Ahkio Heavy" charset="1" panose="00000000000000000000"/>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
      <p:font typeface="Childos Arabic" charset="1" panose="00000500000000000000"/>
      <p:regular r:id="rId22"/>
    </p:embeddedFont>
    <p:embeddedFont>
      <p:font typeface="Childos Arabic Bold" charset="1" panose="00000800000000000000"/>
      <p:regular r:id="rId23"/>
    </p:embeddedFont>
    <p:embeddedFont>
      <p:font typeface="Childos Arabic Light" charset="1" panose="00000400000000000000"/>
      <p:regular r:id="rId24"/>
    </p:embeddedFont>
    <p:embeddedFont>
      <p:font typeface="Childos Arabic Medium" charset="1" panose="00000600000000000000"/>
      <p:regular r:id="rId25"/>
    </p:embeddedFont>
    <p:embeddedFont>
      <p:font typeface="Childos Arabic Semi-Bold" charset="1" panose="00000700000000000000"/>
      <p:regular r:id="rId26"/>
    </p:embeddedFont>
    <p:embeddedFont>
      <p:font typeface="Paytone One"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55.png" Type="http://schemas.openxmlformats.org/officeDocument/2006/relationships/image"/><Relationship Id="rId12" Target="../media/image56.png" Type="http://schemas.openxmlformats.org/officeDocument/2006/relationships/image"/><Relationship Id="rId13" Target="../media/image57.png" Type="http://schemas.openxmlformats.org/officeDocument/2006/relationships/image"/><Relationship Id="rId14" Target="../media/image58.png" Type="http://schemas.openxmlformats.org/officeDocument/2006/relationships/image"/><Relationship Id="rId15" Target="../media/image59.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7.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3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7.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3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60.png" Type="http://schemas.openxmlformats.org/officeDocument/2006/relationships/image"/><Relationship Id="rId9" Target="../media/image6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62.png" Type="http://schemas.openxmlformats.org/officeDocument/2006/relationships/image"/><Relationship Id="rId9" Target="../media/image6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65.png" Type="http://schemas.openxmlformats.org/officeDocument/2006/relationships/image"/><Relationship Id="rId7" Target="../media/image66.png" Type="http://schemas.openxmlformats.org/officeDocument/2006/relationships/image"/><Relationship Id="rId8" Target="../media/image67.png" Type="http://schemas.openxmlformats.org/officeDocument/2006/relationships/image"/><Relationship Id="rId9" Target="../media/image1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68.png" Type="http://schemas.openxmlformats.org/officeDocument/2006/relationships/image"/><Relationship Id="rId7" Target="../media/image69.pn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71.png" Type="http://schemas.openxmlformats.org/officeDocument/2006/relationships/image"/><Relationship Id="rId9" Target="../media/image7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26.png" Type="http://schemas.openxmlformats.org/officeDocument/2006/relationships/image"/><Relationship Id="rId15" Target="../media/image27.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8.png" Type="http://schemas.openxmlformats.org/officeDocument/2006/relationships/image"/><Relationship Id="rId5" Target="../media/image19.jpeg" Type="http://schemas.openxmlformats.org/officeDocument/2006/relationships/image"/><Relationship Id="rId6" Target="../media/image20.png" Type="http://schemas.openxmlformats.org/officeDocument/2006/relationships/image"/><Relationship Id="rId7" Target="../media/image21.jpe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png" Type="http://schemas.openxmlformats.org/officeDocument/2006/relationships/image"/><Relationship Id="rId12" Target="../media/image50.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53.png" Type="http://schemas.openxmlformats.org/officeDocument/2006/relationships/image"/><Relationship Id="rId12" Target="../media/image54.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7.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D7AAD"/>
        </a:solidFill>
      </p:bgPr>
    </p:bg>
    <p:spTree>
      <p:nvGrpSpPr>
        <p:cNvPr id="1" name=""/>
        <p:cNvGrpSpPr/>
        <p:nvPr/>
      </p:nvGrpSpPr>
      <p:grpSpPr>
        <a:xfrm>
          <a:off x="0" y="0"/>
          <a:ext cx="0" cy="0"/>
          <a:chOff x="0" y="0"/>
          <a:chExt cx="0" cy="0"/>
        </a:xfrm>
      </p:grpSpPr>
      <p:sp>
        <p:nvSpPr>
          <p:cNvPr name="Freeform 2" id="2"/>
          <p:cNvSpPr/>
          <p:nvPr/>
        </p:nvSpPr>
        <p:spPr>
          <a:xfrm flipH="false" flipV="false" rot="456353">
            <a:off x="222256" y="920486"/>
            <a:ext cx="6644041" cy="3800034"/>
          </a:xfrm>
          <a:custGeom>
            <a:avLst/>
            <a:gdLst/>
            <a:ahLst/>
            <a:cxnLst/>
            <a:rect r="r" b="b" t="t" l="l"/>
            <a:pathLst>
              <a:path h="3800034" w="6644041">
                <a:moveTo>
                  <a:pt x="0" y="0"/>
                </a:moveTo>
                <a:lnTo>
                  <a:pt x="6644041" y="0"/>
                </a:lnTo>
                <a:lnTo>
                  <a:pt x="6644041" y="3800034"/>
                </a:lnTo>
                <a:lnTo>
                  <a:pt x="0" y="38000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70333">
            <a:off x="3446239" y="431395"/>
            <a:ext cx="4200452" cy="5938942"/>
          </a:xfrm>
          <a:custGeom>
            <a:avLst/>
            <a:gdLst/>
            <a:ahLst/>
            <a:cxnLst/>
            <a:rect r="r" b="b" t="t" l="l"/>
            <a:pathLst>
              <a:path h="5938942" w="4200452">
                <a:moveTo>
                  <a:pt x="0" y="0"/>
                </a:moveTo>
                <a:lnTo>
                  <a:pt x="4200451" y="0"/>
                </a:lnTo>
                <a:lnTo>
                  <a:pt x="4200451" y="5938942"/>
                </a:lnTo>
                <a:lnTo>
                  <a:pt x="0" y="59389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64429">
            <a:off x="2650560" y="217881"/>
            <a:ext cx="1173273" cy="2162716"/>
          </a:xfrm>
          <a:custGeom>
            <a:avLst/>
            <a:gdLst/>
            <a:ahLst/>
            <a:cxnLst/>
            <a:rect r="r" b="b" t="t" l="l"/>
            <a:pathLst>
              <a:path h="2162716" w="1173273">
                <a:moveTo>
                  <a:pt x="0" y="0"/>
                </a:moveTo>
                <a:lnTo>
                  <a:pt x="1173273" y="0"/>
                </a:lnTo>
                <a:lnTo>
                  <a:pt x="1173273" y="2162716"/>
                </a:lnTo>
                <a:lnTo>
                  <a:pt x="0" y="21627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64315">
            <a:off x="222388" y="221331"/>
            <a:ext cx="16986986" cy="16191875"/>
            <a:chOff x="0" y="0"/>
            <a:chExt cx="22649315" cy="21589167"/>
          </a:xfrm>
        </p:grpSpPr>
        <p:grpSp>
          <p:nvGrpSpPr>
            <p:cNvPr name="Group 6" id="6"/>
            <p:cNvGrpSpPr/>
            <p:nvPr/>
          </p:nvGrpSpPr>
          <p:grpSpPr>
            <a:xfrm rot="-463612">
              <a:off x="19841100" y="973726"/>
              <a:ext cx="1405813" cy="2808667"/>
              <a:chOff x="0" y="0"/>
              <a:chExt cx="277692" cy="554798"/>
            </a:xfrm>
          </p:grpSpPr>
          <p:sp>
            <p:nvSpPr>
              <p:cNvPr name="Freeform 7" id="7"/>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B6B4DD"/>
              </a:solidFill>
            </p:spPr>
          </p:sp>
          <p:sp>
            <p:nvSpPr>
              <p:cNvPr name="TextBox 8" id="8"/>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463612">
              <a:off x="20245944" y="3957474"/>
              <a:ext cx="1405813" cy="2808667"/>
              <a:chOff x="0" y="0"/>
              <a:chExt cx="277692" cy="554798"/>
            </a:xfrm>
          </p:grpSpPr>
          <p:sp>
            <p:nvSpPr>
              <p:cNvPr name="Freeform 10" id="10"/>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E692"/>
              </a:solidFill>
            </p:spPr>
          </p:sp>
          <p:sp>
            <p:nvSpPr>
              <p:cNvPr name="TextBox 11" id="11"/>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463612">
              <a:off x="20650788" y="6941222"/>
              <a:ext cx="1405813" cy="2808667"/>
              <a:chOff x="0" y="0"/>
              <a:chExt cx="277692" cy="554798"/>
            </a:xfrm>
          </p:grpSpPr>
          <p:sp>
            <p:nvSpPr>
              <p:cNvPr name="Freeform 13" id="13"/>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DC9C3"/>
              </a:solidFill>
            </p:spPr>
          </p:sp>
          <p:sp>
            <p:nvSpPr>
              <p:cNvPr name="TextBox 14" id="14"/>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463612">
              <a:off x="21055632" y="9924970"/>
              <a:ext cx="1405813" cy="2808667"/>
              <a:chOff x="0" y="0"/>
              <a:chExt cx="277692" cy="554798"/>
            </a:xfrm>
          </p:grpSpPr>
          <p:sp>
            <p:nvSpPr>
              <p:cNvPr name="Freeform 16" id="16"/>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D8EEFF"/>
              </a:solidFill>
            </p:spPr>
          </p:sp>
          <p:sp>
            <p:nvSpPr>
              <p:cNvPr name="TextBox 17" id="17"/>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5863994">
              <a:off x="13724839" y="5841257"/>
              <a:ext cx="12797941" cy="3359460"/>
            </a:xfrm>
            <a:custGeom>
              <a:avLst/>
              <a:gdLst/>
              <a:ahLst/>
              <a:cxnLst/>
              <a:rect r="r" b="b" t="t" l="l"/>
              <a:pathLst>
                <a:path h="3359460" w="12797941">
                  <a:moveTo>
                    <a:pt x="0" y="0"/>
                  </a:moveTo>
                  <a:lnTo>
                    <a:pt x="12797941" y="0"/>
                  </a:lnTo>
                  <a:lnTo>
                    <a:pt x="12797941" y="3359460"/>
                  </a:lnTo>
                  <a:lnTo>
                    <a:pt x="0" y="3359460"/>
                  </a:lnTo>
                  <a:lnTo>
                    <a:pt x="0" y="0"/>
                  </a:lnTo>
                  <a:close/>
                </a:path>
              </a:pathLst>
            </a:custGeom>
            <a:blipFill>
              <a:blip r:embed="rId8"/>
              <a:stretch>
                <a:fillRect l="0" t="0" r="0" b="0"/>
              </a:stretch>
            </a:blipFill>
          </p:spPr>
        </p:sp>
        <p:grpSp>
          <p:nvGrpSpPr>
            <p:cNvPr name="Group 19" id="19"/>
            <p:cNvGrpSpPr/>
            <p:nvPr/>
          </p:nvGrpSpPr>
          <p:grpSpPr>
            <a:xfrm rot="-482388">
              <a:off x="2112715" y="1253558"/>
              <a:ext cx="19217676" cy="18383336"/>
              <a:chOff x="0" y="0"/>
              <a:chExt cx="3796084" cy="3631276"/>
            </a:xfrm>
          </p:grpSpPr>
          <p:sp>
            <p:nvSpPr>
              <p:cNvPr name="Freeform 20" id="20"/>
              <p:cNvSpPr/>
              <p:nvPr/>
            </p:nvSpPr>
            <p:spPr>
              <a:xfrm flipH="false" flipV="false" rot="0">
                <a:off x="0" y="0"/>
                <a:ext cx="3796084" cy="3631276"/>
              </a:xfrm>
              <a:custGeom>
                <a:avLst/>
                <a:gdLst/>
                <a:ahLst/>
                <a:cxnLst/>
                <a:rect r="r" b="b" t="t" l="l"/>
                <a:pathLst>
                  <a:path h="3631276" w="3796084">
                    <a:moveTo>
                      <a:pt x="0" y="0"/>
                    </a:moveTo>
                    <a:lnTo>
                      <a:pt x="3796084" y="0"/>
                    </a:lnTo>
                    <a:lnTo>
                      <a:pt x="3796084" y="3631276"/>
                    </a:lnTo>
                    <a:lnTo>
                      <a:pt x="0" y="3631276"/>
                    </a:lnTo>
                    <a:close/>
                  </a:path>
                </a:pathLst>
              </a:custGeom>
              <a:solidFill>
                <a:srgbClr val="FFD8D3"/>
              </a:solidFill>
            </p:spPr>
          </p:sp>
          <p:sp>
            <p:nvSpPr>
              <p:cNvPr name="TextBox 21" id="21"/>
              <p:cNvSpPr txBox="true"/>
              <p:nvPr/>
            </p:nvSpPr>
            <p:spPr>
              <a:xfrm>
                <a:off x="0" y="-47625"/>
                <a:ext cx="3796084" cy="3678901"/>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486137">
              <a:off x="2170980" y="1257817"/>
              <a:ext cx="19114333" cy="19079580"/>
            </a:xfrm>
            <a:custGeom>
              <a:avLst/>
              <a:gdLst/>
              <a:ahLst/>
              <a:cxnLst/>
              <a:rect r="r" b="b" t="t" l="l"/>
              <a:pathLst>
                <a:path h="19079580" w="19114333">
                  <a:moveTo>
                    <a:pt x="0" y="0"/>
                  </a:moveTo>
                  <a:lnTo>
                    <a:pt x="19114333" y="0"/>
                  </a:lnTo>
                  <a:lnTo>
                    <a:pt x="19114333" y="19079580"/>
                  </a:lnTo>
                  <a:lnTo>
                    <a:pt x="0" y="190795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587391">
              <a:off x="1184056" y="3160471"/>
              <a:ext cx="1766206" cy="14078456"/>
            </a:xfrm>
            <a:custGeom>
              <a:avLst/>
              <a:gdLst/>
              <a:ahLst/>
              <a:cxnLst/>
              <a:rect r="r" b="b" t="t" l="l"/>
              <a:pathLst>
                <a:path h="14078456" w="1766206">
                  <a:moveTo>
                    <a:pt x="0" y="0"/>
                  </a:moveTo>
                  <a:lnTo>
                    <a:pt x="1766206" y="0"/>
                  </a:lnTo>
                  <a:lnTo>
                    <a:pt x="1766206" y="14078455"/>
                  </a:lnTo>
                  <a:lnTo>
                    <a:pt x="0" y="1407845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24" id="24"/>
          <p:cNvGrpSpPr/>
          <p:nvPr/>
        </p:nvGrpSpPr>
        <p:grpSpPr>
          <a:xfrm rot="-418072">
            <a:off x="2625452" y="3377657"/>
            <a:ext cx="13272947" cy="4788655"/>
            <a:chOff x="0" y="0"/>
            <a:chExt cx="3495756" cy="1261209"/>
          </a:xfrm>
        </p:grpSpPr>
        <p:sp>
          <p:nvSpPr>
            <p:cNvPr name="Freeform 25" id="25"/>
            <p:cNvSpPr/>
            <p:nvPr/>
          </p:nvSpPr>
          <p:spPr>
            <a:xfrm flipH="false" flipV="false" rot="0">
              <a:off x="0" y="0"/>
              <a:ext cx="3495756" cy="1261209"/>
            </a:xfrm>
            <a:custGeom>
              <a:avLst/>
              <a:gdLst/>
              <a:ahLst/>
              <a:cxnLst/>
              <a:rect r="r" b="b" t="t" l="l"/>
              <a:pathLst>
                <a:path h="1261209" w="3495756">
                  <a:moveTo>
                    <a:pt x="0" y="0"/>
                  </a:moveTo>
                  <a:lnTo>
                    <a:pt x="3495756" y="0"/>
                  </a:lnTo>
                  <a:lnTo>
                    <a:pt x="3495756" y="1261209"/>
                  </a:lnTo>
                  <a:lnTo>
                    <a:pt x="0" y="1261209"/>
                  </a:lnTo>
                  <a:close/>
                </a:path>
              </a:pathLst>
            </a:custGeom>
            <a:solidFill>
              <a:srgbClr val="FFFFFF"/>
            </a:solidFill>
          </p:spPr>
        </p:sp>
        <p:sp>
          <p:nvSpPr>
            <p:cNvPr name="TextBox 26" id="26"/>
            <p:cNvSpPr txBox="true"/>
            <p:nvPr/>
          </p:nvSpPr>
          <p:spPr>
            <a:xfrm>
              <a:off x="0" y="-47625"/>
              <a:ext cx="3495756" cy="1308834"/>
            </a:xfrm>
            <a:prstGeom prst="rect">
              <a:avLst/>
            </a:prstGeom>
          </p:spPr>
          <p:txBody>
            <a:bodyPr anchor="ctr" rtlCol="false" tIns="50800" lIns="50800" bIns="50800" rIns="50800"/>
            <a:lstStyle/>
            <a:p>
              <a:pPr algn="ctr">
                <a:lnSpc>
                  <a:spcPts val="2659"/>
                </a:lnSpc>
              </a:pPr>
            </a:p>
          </p:txBody>
        </p:sp>
      </p:grpSp>
      <p:sp>
        <p:nvSpPr>
          <p:cNvPr name="AutoShape 27" id="27"/>
          <p:cNvSpPr/>
          <p:nvPr/>
        </p:nvSpPr>
        <p:spPr>
          <a:xfrm flipV="true">
            <a:off x="4985915" y="5379243"/>
            <a:ext cx="10252602" cy="1213431"/>
          </a:xfrm>
          <a:prstGeom prst="line">
            <a:avLst/>
          </a:prstGeom>
          <a:ln cap="flat" w="38100">
            <a:solidFill>
              <a:srgbClr val="000000"/>
            </a:solidFill>
            <a:prstDash val="solid"/>
            <a:headEnd type="none" len="sm" w="sm"/>
            <a:tailEnd type="none" len="sm" w="sm"/>
          </a:ln>
        </p:spPr>
      </p:sp>
      <p:sp>
        <p:nvSpPr>
          <p:cNvPr name="TextBox 28" id="28"/>
          <p:cNvSpPr txBox="true"/>
          <p:nvPr/>
        </p:nvSpPr>
        <p:spPr>
          <a:xfrm rot="-416449">
            <a:off x="2396324" y="4309818"/>
            <a:ext cx="12766877" cy="1226820"/>
          </a:xfrm>
          <a:prstGeom prst="rect">
            <a:avLst/>
          </a:prstGeom>
        </p:spPr>
        <p:txBody>
          <a:bodyPr anchor="t" rtlCol="false" tIns="0" lIns="0" bIns="0" rIns="0">
            <a:spAutoFit/>
          </a:bodyPr>
          <a:lstStyle/>
          <a:p>
            <a:pPr algn="r">
              <a:lnSpc>
                <a:spcPts val="10080"/>
              </a:lnSpc>
            </a:pPr>
            <a:r>
              <a:rPr lang="en-US" sz="7200">
                <a:solidFill>
                  <a:srgbClr val="373737"/>
                </a:solidFill>
                <a:latin typeface="Paytone One"/>
              </a:rPr>
              <a:t>UNSUPERVISED LEARNING</a:t>
            </a:r>
          </a:p>
        </p:txBody>
      </p:sp>
      <p:sp>
        <p:nvSpPr>
          <p:cNvPr name="TextBox 29" id="29"/>
          <p:cNvSpPr txBox="true"/>
          <p:nvPr/>
        </p:nvSpPr>
        <p:spPr>
          <a:xfrm rot="-416449">
            <a:off x="6664544" y="6208855"/>
            <a:ext cx="8563554" cy="741678"/>
          </a:xfrm>
          <a:prstGeom prst="rect">
            <a:avLst/>
          </a:prstGeom>
        </p:spPr>
        <p:txBody>
          <a:bodyPr anchor="t" rtlCol="false" tIns="0" lIns="0" bIns="0" rIns="0">
            <a:spAutoFit/>
          </a:bodyPr>
          <a:lstStyle/>
          <a:p>
            <a:pPr algn="r">
              <a:lnSpc>
                <a:spcPts val="5969"/>
              </a:lnSpc>
            </a:pPr>
            <a:r>
              <a:rPr lang="en-US" sz="4264">
                <a:solidFill>
                  <a:srgbClr val="373737"/>
                </a:solidFill>
                <a:latin typeface="Ahkio"/>
              </a:rPr>
              <a:t>Presented by PinPin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7D7AAD"/>
        </a:solidFill>
      </p:bgPr>
    </p:bg>
    <p:spTree>
      <p:nvGrpSpPr>
        <p:cNvPr id="1" name=""/>
        <p:cNvGrpSpPr/>
        <p:nvPr/>
      </p:nvGrpSpPr>
      <p:grpSpPr>
        <a:xfrm>
          <a:off x="0" y="0"/>
          <a:ext cx="0" cy="0"/>
          <a:chOff x="0" y="0"/>
          <a:chExt cx="0" cy="0"/>
        </a:xfrm>
      </p:grpSpPr>
      <p:sp>
        <p:nvSpPr>
          <p:cNvPr name="Freeform 2" id="2"/>
          <p:cNvSpPr/>
          <p:nvPr/>
        </p:nvSpPr>
        <p:spPr>
          <a:xfrm flipH="false" flipV="false" rot="0">
            <a:off x="10300429" y="76254"/>
            <a:ext cx="10305738" cy="10287000"/>
          </a:xfrm>
          <a:custGeom>
            <a:avLst/>
            <a:gdLst/>
            <a:ahLst/>
            <a:cxnLst/>
            <a:rect r="r" b="b" t="t" l="l"/>
            <a:pathLst>
              <a:path h="10287000" w="10305738">
                <a:moveTo>
                  <a:pt x="0" y="0"/>
                </a:moveTo>
                <a:lnTo>
                  <a:pt x="10305737" y="0"/>
                </a:lnTo>
                <a:lnTo>
                  <a:pt x="10305737"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7592" y="0"/>
            <a:ext cx="10305738" cy="10287000"/>
          </a:xfrm>
          <a:custGeom>
            <a:avLst/>
            <a:gdLst/>
            <a:ahLst/>
            <a:cxnLst/>
            <a:rect r="r" b="b" t="t" l="l"/>
            <a:pathLst>
              <a:path h="10287000" w="10305738">
                <a:moveTo>
                  <a:pt x="0" y="0"/>
                </a:moveTo>
                <a:lnTo>
                  <a:pt x="10305738" y="0"/>
                </a:lnTo>
                <a:lnTo>
                  <a:pt x="10305738"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83118" y="699969"/>
            <a:ext cx="17476603" cy="11859226"/>
            <a:chOff x="0" y="0"/>
            <a:chExt cx="23302138" cy="15812301"/>
          </a:xfrm>
        </p:grpSpPr>
        <p:grpSp>
          <p:nvGrpSpPr>
            <p:cNvPr name="Group 5" id="5"/>
            <p:cNvGrpSpPr/>
            <p:nvPr/>
          </p:nvGrpSpPr>
          <p:grpSpPr>
            <a:xfrm rot="5150">
              <a:off x="455057" y="17100"/>
              <a:ext cx="22837413" cy="12921983"/>
              <a:chOff x="0" y="0"/>
              <a:chExt cx="4311932" cy="2439800"/>
            </a:xfrm>
          </p:grpSpPr>
          <p:sp>
            <p:nvSpPr>
              <p:cNvPr name="Freeform 6" id="6"/>
              <p:cNvSpPr/>
              <p:nvPr/>
            </p:nvSpPr>
            <p:spPr>
              <a:xfrm flipH="false" flipV="false" rot="0">
                <a:off x="0" y="0"/>
                <a:ext cx="4311933" cy="2439800"/>
              </a:xfrm>
              <a:custGeom>
                <a:avLst/>
                <a:gdLst/>
                <a:ahLst/>
                <a:cxnLst/>
                <a:rect r="r" b="b" t="t" l="l"/>
                <a:pathLst>
                  <a:path h="2439800" w="4311933">
                    <a:moveTo>
                      <a:pt x="0" y="0"/>
                    </a:moveTo>
                    <a:lnTo>
                      <a:pt x="4311933" y="0"/>
                    </a:lnTo>
                    <a:lnTo>
                      <a:pt x="4311933" y="2439800"/>
                    </a:lnTo>
                    <a:lnTo>
                      <a:pt x="0" y="2439800"/>
                    </a:lnTo>
                    <a:close/>
                  </a:path>
                </a:pathLst>
              </a:custGeom>
              <a:solidFill>
                <a:srgbClr val="FDC9C3"/>
              </a:solidFill>
            </p:spPr>
          </p:sp>
          <p:sp>
            <p:nvSpPr>
              <p:cNvPr name="TextBox 7" id="7"/>
              <p:cNvSpPr txBox="true"/>
              <p:nvPr/>
            </p:nvSpPr>
            <p:spPr>
              <a:xfrm>
                <a:off x="0" y="-47625"/>
                <a:ext cx="4311932" cy="24874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38085">
              <a:off x="20503265" y="1693836"/>
              <a:ext cx="1470746" cy="2938395"/>
              <a:chOff x="0" y="0"/>
              <a:chExt cx="277692" cy="554798"/>
            </a:xfrm>
          </p:grpSpPr>
          <p:sp>
            <p:nvSpPr>
              <p:cNvPr name="Freeform 9" id="9"/>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B6B4DD"/>
              </a:solidFill>
            </p:spPr>
          </p:sp>
          <p:sp>
            <p:nvSpPr>
              <p:cNvPr name="TextBox 10" id="10"/>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38085">
              <a:off x="20468367" y="4843808"/>
              <a:ext cx="1470746" cy="2938395"/>
              <a:chOff x="0" y="0"/>
              <a:chExt cx="277692" cy="554798"/>
            </a:xfrm>
          </p:grpSpPr>
          <p:sp>
            <p:nvSpPr>
              <p:cNvPr name="Freeform 12" id="12"/>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E692"/>
              </a:solidFill>
            </p:spPr>
          </p:sp>
          <p:sp>
            <p:nvSpPr>
              <p:cNvPr name="TextBox 13" id="13"/>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38085">
              <a:off x="20433469" y="7993781"/>
              <a:ext cx="1470746" cy="2938395"/>
              <a:chOff x="0" y="0"/>
              <a:chExt cx="277692" cy="554798"/>
            </a:xfrm>
          </p:grpSpPr>
          <p:sp>
            <p:nvSpPr>
              <p:cNvPr name="Freeform 15" id="15"/>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D8D3"/>
              </a:solidFill>
            </p:spPr>
          </p:sp>
          <p:sp>
            <p:nvSpPr>
              <p:cNvPr name="TextBox 16" id="16"/>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38085">
              <a:off x="20398570" y="11143753"/>
              <a:ext cx="1470746" cy="2938395"/>
              <a:chOff x="0" y="0"/>
              <a:chExt cx="277692" cy="554798"/>
            </a:xfrm>
          </p:grpSpPr>
          <p:sp>
            <p:nvSpPr>
              <p:cNvPr name="Freeform 18" id="18"/>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D8EEFF"/>
              </a:solidFill>
            </p:spPr>
          </p:sp>
          <p:sp>
            <p:nvSpPr>
              <p:cNvPr name="TextBox 19" id="19"/>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5338741">
              <a:off x="13330067" y="6388209"/>
              <a:ext cx="13389059" cy="3514628"/>
            </a:xfrm>
            <a:custGeom>
              <a:avLst/>
              <a:gdLst/>
              <a:ahLst/>
              <a:cxnLst/>
              <a:rect r="r" b="b" t="t" l="l"/>
              <a:pathLst>
                <a:path h="3514628" w="13389059">
                  <a:moveTo>
                    <a:pt x="0" y="0"/>
                  </a:moveTo>
                  <a:lnTo>
                    <a:pt x="13389059" y="0"/>
                  </a:lnTo>
                  <a:lnTo>
                    <a:pt x="13389059" y="3514628"/>
                  </a:lnTo>
                  <a:lnTo>
                    <a:pt x="0" y="3514628"/>
                  </a:lnTo>
                  <a:lnTo>
                    <a:pt x="0" y="0"/>
                  </a:lnTo>
                  <a:close/>
                </a:path>
              </a:pathLst>
            </a:custGeom>
            <a:blipFill>
              <a:blip r:embed="rId4"/>
              <a:stretch>
                <a:fillRect l="0" t="0" r="0" b="0"/>
              </a:stretch>
            </a:blipFill>
          </p:spPr>
        </p:sp>
        <p:grpSp>
          <p:nvGrpSpPr>
            <p:cNvPr name="Group 21" id="21"/>
            <p:cNvGrpSpPr/>
            <p:nvPr/>
          </p:nvGrpSpPr>
          <p:grpSpPr>
            <a:xfrm rot="19309">
              <a:off x="845431" y="554707"/>
              <a:ext cx="20105311" cy="12609738"/>
              <a:chOff x="0" y="0"/>
              <a:chExt cx="3796084" cy="2380845"/>
            </a:xfrm>
          </p:grpSpPr>
          <p:sp>
            <p:nvSpPr>
              <p:cNvPr name="Freeform 22" id="22"/>
              <p:cNvSpPr/>
              <p:nvPr/>
            </p:nvSpPr>
            <p:spPr>
              <a:xfrm flipH="false" flipV="false" rot="0">
                <a:off x="0" y="0"/>
                <a:ext cx="3796084" cy="2380845"/>
              </a:xfrm>
              <a:custGeom>
                <a:avLst/>
                <a:gdLst/>
                <a:ahLst/>
                <a:cxnLst/>
                <a:rect r="r" b="b" t="t" l="l"/>
                <a:pathLst>
                  <a:path h="2380845" w="3796084">
                    <a:moveTo>
                      <a:pt x="0" y="0"/>
                    </a:moveTo>
                    <a:lnTo>
                      <a:pt x="3796084" y="0"/>
                    </a:lnTo>
                    <a:lnTo>
                      <a:pt x="3796084" y="2380845"/>
                    </a:lnTo>
                    <a:lnTo>
                      <a:pt x="0" y="2380845"/>
                    </a:lnTo>
                    <a:close/>
                  </a:path>
                </a:pathLst>
              </a:custGeom>
              <a:solidFill>
                <a:srgbClr val="FFFFFF"/>
              </a:solidFill>
            </p:spPr>
          </p:sp>
          <p:sp>
            <p:nvSpPr>
              <p:cNvPr name="TextBox 23" id="23"/>
              <p:cNvSpPr txBox="true"/>
              <p:nvPr/>
            </p:nvSpPr>
            <p:spPr>
              <a:xfrm>
                <a:off x="0" y="-47625"/>
                <a:ext cx="3796084" cy="242847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0" y="1083583"/>
              <a:ext cx="1847785" cy="14728718"/>
            </a:xfrm>
            <a:custGeom>
              <a:avLst/>
              <a:gdLst/>
              <a:ahLst/>
              <a:cxnLst/>
              <a:rect r="r" b="b" t="t" l="l"/>
              <a:pathLst>
                <a:path h="14728718" w="1847785">
                  <a:moveTo>
                    <a:pt x="0" y="0"/>
                  </a:moveTo>
                  <a:lnTo>
                    <a:pt x="1847785" y="0"/>
                  </a:lnTo>
                  <a:lnTo>
                    <a:pt x="1847785" y="14728718"/>
                  </a:lnTo>
                  <a:lnTo>
                    <a:pt x="0" y="147287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25" id="25"/>
          <p:cNvSpPr/>
          <p:nvPr/>
        </p:nvSpPr>
        <p:spPr>
          <a:xfrm flipH="false" flipV="false" rot="0">
            <a:off x="12380563" y="3704084"/>
            <a:ext cx="2481752" cy="1439416"/>
          </a:xfrm>
          <a:custGeom>
            <a:avLst/>
            <a:gdLst/>
            <a:ahLst/>
            <a:cxnLst/>
            <a:rect r="r" b="b" t="t" l="l"/>
            <a:pathLst>
              <a:path h="1439416" w="2481752">
                <a:moveTo>
                  <a:pt x="0" y="0"/>
                </a:moveTo>
                <a:lnTo>
                  <a:pt x="2481752" y="0"/>
                </a:lnTo>
                <a:lnTo>
                  <a:pt x="2481752" y="1439416"/>
                </a:lnTo>
                <a:lnTo>
                  <a:pt x="0" y="14394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6" id="26"/>
          <p:cNvGrpSpPr/>
          <p:nvPr/>
        </p:nvGrpSpPr>
        <p:grpSpPr>
          <a:xfrm rot="0">
            <a:off x="2221450" y="4816372"/>
            <a:ext cx="8742875" cy="4934777"/>
            <a:chOff x="0" y="0"/>
            <a:chExt cx="2302650" cy="1299694"/>
          </a:xfrm>
        </p:grpSpPr>
        <p:sp>
          <p:nvSpPr>
            <p:cNvPr name="Freeform 27" id="27"/>
            <p:cNvSpPr/>
            <p:nvPr/>
          </p:nvSpPr>
          <p:spPr>
            <a:xfrm flipH="false" flipV="false" rot="0">
              <a:off x="0" y="0"/>
              <a:ext cx="2302650" cy="1299694"/>
            </a:xfrm>
            <a:custGeom>
              <a:avLst/>
              <a:gdLst/>
              <a:ahLst/>
              <a:cxnLst/>
              <a:rect r="r" b="b" t="t" l="l"/>
              <a:pathLst>
                <a:path h="1299694" w="2302650">
                  <a:moveTo>
                    <a:pt x="57558" y="0"/>
                  </a:moveTo>
                  <a:lnTo>
                    <a:pt x="2245092" y="0"/>
                  </a:lnTo>
                  <a:cubicBezTo>
                    <a:pt x="2260357" y="0"/>
                    <a:pt x="2274997" y="6064"/>
                    <a:pt x="2285792" y="16858"/>
                  </a:cubicBezTo>
                  <a:cubicBezTo>
                    <a:pt x="2296586" y="27653"/>
                    <a:pt x="2302650" y="42293"/>
                    <a:pt x="2302650" y="57558"/>
                  </a:cubicBezTo>
                  <a:lnTo>
                    <a:pt x="2302650" y="1242136"/>
                  </a:lnTo>
                  <a:cubicBezTo>
                    <a:pt x="2302650" y="1257401"/>
                    <a:pt x="2296586" y="1272042"/>
                    <a:pt x="2285792" y="1282836"/>
                  </a:cubicBezTo>
                  <a:cubicBezTo>
                    <a:pt x="2274997" y="1293630"/>
                    <a:pt x="2260357" y="1299694"/>
                    <a:pt x="2245092" y="1299694"/>
                  </a:cubicBezTo>
                  <a:lnTo>
                    <a:pt x="57558" y="1299694"/>
                  </a:lnTo>
                  <a:cubicBezTo>
                    <a:pt x="42293" y="1299694"/>
                    <a:pt x="27653" y="1293630"/>
                    <a:pt x="16858" y="1282836"/>
                  </a:cubicBezTo>
                  <a:cubicBezTo>
                    <a:pt x="6064" y="1272042"/>
                    <a:pt x="0" y="1257401"/>
                    <a:pt x="0" y="1242136"/>
                  </a:cubicBezTo>
                  <a:lnTo>
                    <a:pt x="0" y="57558"/>
                  </a:lnTo>
                  <a:cubicBezTo>
                    <a:pt x="0" y="42293"/>
                    <a:pt x="6064" y="27653"/>
                    <a:pt x="16858" y="16858"/>
                  </a:cubicBezTo>
                  <a:cubicBezTo>
                    <a:pt x="27653" y="6064"/>
                    <a:pt x="42293" y="0"/>
                    <a:pt x="57558" y="0"/>
                  </a:cubicBezTo>
                  <a:close/>
                </a:path>
              </a:pathLst>
            </a:custGeom>
            <a:solidFill>
              <a:srgbClr val="000000">
                <a:alpha val="0"/>
              </a:srgbClr>
            </a:solidFill>
            <a:ln w="28575" cap="rnd">
              <a:solidFill>
                <a:srgbClr val="000000"/>
              </a:solidFill>
              <a:prstDash val="solid"/>
              <a:round/>
            </a:ln>
          </p:spPr>
        </p:sp>
        <p:sp>
          <p:nvSpPr>
            <p:cNvPr name="TextBox 28" id="28"/>
            <p:cNvSpPr txBox="true"/>
            <p:nvPr/>
          </p:nvSpPr>
          <p:spPr>
            <a:xfrm>
              <a:off x="0" y="-47625"/>
              <a:ext cx="2302650" cy="1347319"/>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3329865" y="1612500"/>
            <a:ext cx="12383633" cy="1226820"/>
          </a:xfrm>
          <a:prstGeom prst="rect">
            <a:avLst/>
          </a:prstGeom>
        </p:spPr>
        <p:txBody>
          <a:bodyPr anchor="t" rtlCol="false" tIns="0" lIns="0" bIns="0" rIns="0">
            <a:spAutoFit/>
          </a:bodyPr>
          <a:lstStyle/>
          <a:p>
            <a:pPr algn="ctr">
              <a:lnSpc>
                <a:spcPts val="10080"/>
              </a:lnSpc>
            </a:pPr>
            <a:r>
              <a:rPr lang="en-US" sz="7200">
                <a:solidFill>
                  <a:srgbClr val="373737"/>
                </a:solidFill>
                <a:latin typeface="Paytone One"/>
              </a:rPr>
              <a:t>DIMENSION REDUCTION</a:t>
            </a:r>
          </a:p>
        </p:txBody>
      </p:sp>
      <p:sp>
        <p:nvSpPr>
          <p:cNvPr name="Freeform 30" id="30"/>
          <p:cNvSpPr/>
          <p:nvPr/>
        </p:nvSpPr>
        <p:spPr>
          <a:xfrm flipH="false" flipV="false" rot="1361156">
            <a:off x="14755561" y="-211485"/>
            <a:ext cx="2466841" cy="2480370"/>
          </a:xfrm>
          <a:custGeom>
            <a:avLst/>
            <a:gdLst/>
            <a:ahLst/>
            <a:cxnLst/>
            <a:rect r="r" b="b" t="t" l="l"/>
            <a:pathLst>
              <a:path h="2480370" w="2466841">
                <a:moveTo>
                  <a:pt x="0" y="0"/>
                </a:moveTo>
                <a:lnTo>
                  <a:pt x="2466841" y="0"/>
                </a:lnTo>
                <a:lnTo>
                  <a:pt x="2466841" y="2480370"/>
                </a:lnTo>
                <a:lnTo>
                  <a:pt x="0" y="24803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1" id="31"/>
          <p:cNvSpPr/>
          <p:nvPr/>
        </p:nvSpPr>
        <p:spPr>
          <a:xfrm flipH="false" flipV="false" rot="0">
            <a:off x="11202449" y="8829498"/>
            <a:ext cx="4786532" cy="723325"/>
          </a:xfrm>
          <a:custGeom>
            <a:avLst/>
            <a:gdLst/>
            <a:ahLst/>
            <a:cxnLst/>
            <a:rect r="r" b="b" t="t" l="l"/>
            <a:pathLst>
              <a:path h="723325" w="4786532">
                <a:moveTo>
                  <a:pt x="0" y="0"/>
                </a:moveTo>
                <a:lnTo>
                  <a:pt x="4786532" y="0"/>
                </a:lnTo>
                <a:lnTo>
                  <a:pt x="4786532" y="723325"/>
                </a:lnTo>
                <a:lnTo>
                  <a:pt x="0" y="723325"/>
                </a:lnTo>
                <a:lnTo>
                  <a:pt x="0" y="0"/>
                </a:lnTo>
                <a:close/>
              </a:path>
            </a:pathLst>
          </a:custGeom>
          <a:blipFill>
            <a:blip r:embed="rId11"/>
            <a:stretch>
              <a:fillRect l="0" t="-109869" r="0" b="0"/>
            </a:stretch>
          </a:blipFill>
          <a:ln w="38100" cap="sq">
            <a:solidFill>
              <a:srgbClr val="8371B4"/>
            </a:solidFill>
            <a:prstDash val="sysDot"/>
            <a:miter/>
          </a:ln>
        </p:spPr>
      </p:sp>
      <p:sp>
        <p:nvSpPr>
          <p:cNvPr name="Freeform 32" id="32"/>
          <p:cNvSpPr/>
          <p:nvPr/>
        </p:nvSpPr>
        <p:spPr>
          <a:xfrm flipH="false" flipV="false" rot="0">
            <a:off x="13813009" y="5219754"/>
            <a:ext cx="2175972" cy="3439097"/>
          </a:xfrm>
          <a:custGeom>
            <a:avLst/>
            <a:gdLst/>
            <a:ahLst/>
            <a:cxnLst/>
            <a:rect r="r" b="b" t="t" l="l"/>
            <a:pathLst>
              <a:path h="3439097" w="2175972">
                <a:moveTo>
                  <a:pt x="0" y="0"/>
                </a:moveTo>
                <a:lnTo>
                  <a:pt x="2175972" y="0"/>
                </a:lnTo>
                <a:lnTo>
                  <a:pt x="2175972" y="3439097"/>
                </a:lnTo>
                <a:lnTo>
                  <a:pt x="0" y="3439097"/>
                </a:lnTo>
                <a:lnTo>
                  <a:pt x="0" y="0"/>
                </a:lnTo>
                <a:close/>
              </a:path>
            </a:pathLst>
          </a:custGeom>
          <a:blipFill>
            <a:blip r:embed="rId12"/>
            <a:stretch>
              <a:fillRect l="0" t="0" r="0" b="0"/>
            </a:stretch>
          </a:blipFill>
          <a:ln w="38100" cap="sq">
            <a:solidFill>
              <a:srgbClr val="8371B4"/>
            </a:solidFill>
            <a:prstDash val="sysDot"/>
            <a:miter/>
          </a:ln>
        </p:spPr>
      </p:sp>
      <p:sp>
        <p:nvSpPr>
          <p:cNvPr name="Freeform 33" id="33"/>
          <p:cNvSpPr/>
          <p:nvPr/>
        </p:nvSpPr>
        <p:spPr>
          <a:xfrm flipH="false" flipV="false" rot="0">
            <a:off x="2602190" y="7886469"/>
            <a:ext cx="1923996" cy="1544764"/>
          </a:xfrm>
          <a:custGeom>
            <a:avLst/>
            <a:gdLst/>
            <a:ahLst/>
            <a:cxnLst/>
            <a:rect r="r" b="b" t="t" l="l"/>
            <a:pathLst>
              <a:path h="1544764" w="1923996">
                <a:moveTo>
                  <a:pt x="0" y="0"/>
                </a:moveTo>
                <a:lnTo>
                  <a:pt x="1923996" y="0"/>
                </a:lnTo>
                <a:lnTo>
                  <a:pt x="1923996" y="1544764"/>
                </a:lnTo>
                <a:lnTo>
                  <a:pt x="0" y="1544764"/>
                </a:lnTo>
                <a:lnTo>
                  <a:pt x="0" y="0"/>
                </a:lnTo>
                <a:close/>
              </a:path>
            </a:pathLst>
          </a:custGeom>
          <a:blipFill>
            <a:blip r:embed="rId13"/>
            <a:stretch>
              <a:fillRect l="0" t="0" r="0" b="0"/>
            </a:stretch>
          </a:blipFill>
        </p:spPr>
      </p:sp>
      <p:sp>
        <p:nvSpPr>
          <p:cNvPr name="Freeform 34" id="34"/>
          <p:cNvSpPr/>
          <p:nvPr/>
        </p:nvSpPr>
        <p:spPr>
          <a:xfrm flipH="false" flipV="false" rot="0">
            <a:off x="4526186" y="7886469"/>
            <a:ext cx="1993580" cy="1544764"/>
          </a:xfrm>
          <a:custGeom>
            <a:avLst/>
            <a:gdLst/>
            <a:ahLst/>
            <a:cxnLst/>
            <a:rect r="r" b="b" t="t" l="l"/>
            <a:pathLst>
              <a:path h="1544764" w="1993580">
                <a:moveTo>
                  <a:pt x="0" y="0"/>
                </a:moveTo>
                <a:lnTo>
                  <a:pt x="1993580" y="0"/>
                </a:lnTo>
                <a:lnTo>
                  <a:pt x="1993580" y="1544764"/>
                </a:lnTo>
                <a:lnTo>
                  <a:pt x="0" y="1544764"/>
                </a:lnTo>
                <a:lnTo>
                  <a:pt x="0" y="0"/>
                </a:lnTo>
                <a:close/>
              </a:path>
            </a:pathLst>
          </a:custGeom>
          <a:blipFill>
            <a:blip r:embed="rId14"/>
            <a:stretch>
              <a:fillRect l="0" t="0" r="0" b="0"/>
            </a:stretch>
          </a:blipFill>
        </p:spPr>
      </p:sp>
      <p:sp>
        <p:nvSpPr>
          <p:cNvPr name="Freeform 35" id="35"/>
          <p:cNvSpPr/>
          <p:nvPr/>
        </p:nvSpPr>
        <p:spPr>
          <a:xfrm flipH="false" flipV="false" rot="0">
            <a:off x="6755953" y="7886469"/>
            <a:ext cx="3879284" cy="1544764"/>
          </a:xfrm>
          <a:custGeom>
            <a:avLst/>
            <a:gdLst/>
            <a:ahLst/>
            <a:cxnLst/>
            <a:rect r="r" b="b" t="t" l="l"/>
            <a:pathLst>
              <a:path h="1544764" w="3879284">
                <a:moveTo>
                  <a:pt x="0" y="0"/>
                </a:moveTo>
                <a:lnTo>
                  <a:pt x="3879284" y="0"/>
                </a:lnTo>
                <a:lnTo>
                  <a:pt x="3879284" y="1544764"/>
                </a:lnTo>
                <a:lnTo>
                  <a:pt x="0" y="1544764"/>
                </a:lnTo>
                <a:lnTo>
                  <a:pt x="0" y="0"/>
                </a:lnTo>
                <a:close/>
              </a:path>
            </a:pathLst>
          </a:custGeom>
          <a:blipFill>
            <a:blip r:embed="rId15"/>
            <a:stretch>
              <a:fillRect l="0" t="0" r="0" b="0"/>
            </a:stretch>
          </a:blipFill>
        </p:spPr>
      </p:sp>
      <p:sp>
        <p:nvSpPr>
          <p:cNvPr name="TextBox 36" id="36"/>
          <p:cNvSpPr txBox="true"/>
          <p:nvPr/>
        </p:nvSpPr>
        <p:spPr>
          <a:xfrm rot="0">
            <a:off x="12716857" y="3672980"/>
            <a:ext cx="1809164" cy="1330174"/>
          </a:xfrm>
          <a:prstGeom prst="rect">
            <a:avLst/>
          </a:prstGeom>
        </p:spPr>
        <p:txBody>
          <a:bodyPr anchor="t" rtlCol="false" tIns="0" lIns="0" bIns="0" rIns="0">
            <a:spAutoFit/>
          </a:bodyPr>
          <a:lstStyle/>
          <a:p>
            <a:pPr algn="ctr">
              <a:lnSpc>
                <a:spcPts val="10683"/>
              </a:lnSpc>
            </a:pPr>
            <a:r>
              <a:rPr lang="en-US" sz="7630">
                <a:solidFill>
                  <a:srgbClr val="373737"/>
                </a:solidFill>
                <a:ea typeface="Ahkio"/>
              </a:rPr>
              <a:t>😲</a:t>
            </a:r>
          </a:p>
        </p:txBody>
      </p:sp>
      <p:sp>
        <p:nvSpPr>
          <p:cNvPr name="TextBox 37" id="37"/>
          <p:cNvSpPr txBox="true"/>
          <p:nvPr/>
        </p:nvSpPr>
        <p:spPr>
          <a:xfrm rot="0">
            <a:off x="5846628" y="2937674"/>
            <a:ext cx="6594745" cy="969013"/>
          </a:xfrm>
          <a:prstGeom prst="rect">
            <a:avLst/>
          </a:prstGeom>
        </p:spPr>
        <p:txBody>
          <a:bodyPr anchor="t" rtlCol="false" tIns="0" lIns="0" bIns="0" rIns="0">
            <a:spAutoFit/>
          </a:bodyPr>
          <a:lstStyle/>
          <a:p>
            <a:pPr algn="ctr">
              <a:lnSpc>
                <a:spcPts val="3897"/>
              </a:lnSpc>
            </a:pPr>
            <a:r>
              <a:rPr lang="en-US" sz="2784">
                <a:solidFill>
                  <a:srgbClr val="373737"/>
                </a:solidFill>
                <a:latin typeface="Ahkio"/>
              </a:rPr>
              <a:t> Transformation of data from a high-dimensional space to low-dimensional space</a:t>
            </a:r>
          </a:p>
        </p:txBody>
      </p:sp>
      <p:sp>
        <p:nvSpPr>
          <p:cNvPr name="TextBox 38" id="38"/>
          <p:cNvSpPr txBox="true"/>
          <p:nvPr/>
        </p:nvSpPr>
        <p:spPr>
          <a:xfrm rot="0">
            <a:off x="2729301" y="5162604"/>
            <a:ext cx="7905936" cy="1749425"/>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Canva Sans"/>
              </a:rPr>
              <a:t>Techniques:</a:t>
            </a:r>
          </a:p>
          <a:p>
            <a:pPr algn="l" marL="496571" indent="-248285" lvl="1">
              <a:lnSpc>
                <a:spcPts val="3220"/>
              </a:lnSpc>
              <a:spcBef>
                <a:spcPct val="0"/>
              </a:spcBef>
              <a:buFont typeface="Arial"/>
              <a:buChar char="•"/>
            </a:pPr>
            <a:r>
              <a:rPr lang="en-US" sz="2300" u="none">
                <a:solidFill>
                  <a:srgbClr val="000000"/>
                </a:solidFill>
                <a:latin typeface="Canva Sans"/>
              </a:rPr>
              <a:t>(</a:t>
            </a:r>
            <a:r>
              <a:rPr lang="en-US" sz="2300" u="none">
                <a:solidFill>
                  <a:srgbClr val="000000"/>
                </a:solidFill>
                <a:latin typeface="Canva Sans"/>
              </a:rPr>
              <a:t>Non-Linear) t-Distributed Stochastic Neighbor Embedding (TSNE)</a:t>
            </a:r>
          </a:p>
          <a:p>
            <a:pPr algn="l" marL="496571" indent="-248285" lvl="1">
              <a:lnSpc>
                <a:spcPts val="3220"/>
              </a:lnSpc>
              <a:spcBef>
                <a:spcPct val="0"/>
              </a:spcBef>
              <a:buFont typeface="Arial"/>
              <a:buChar char="•"/>
            </a:pPr>
            <a:r>
              <a:rPr lang="en-US" sz="2300" u="none">
                <a:solidFill>
                  <a:srgbClr val="000000"/>
                </a:solidFill>
                <a:latin typeface="Canva Sans"/>
              </a:rPr>
              <a:t>(Linear) Principal Component Analysis (PCA)</a:t>
            </a:r>
          </a:p>
        </p:txBody>
      </p:sp>
      <p:sp>
        <p:nvSpPr>
          <p:cNvPr name="TextBox 39" id="39"/>
          <p:cNvSpPr txBox="true"/>
          <p:nvPr/>
        </p:nvSpPr>
        <p:spPr>
          <a:xfrm rot="0">
            <a:off x="11097595" y="5181654"/>
            <a:ext cx="2523844" cy="3328035"/>
          </a:xfrm>
          <a:prstGeom prst="rect">
            <a:avLst/>
          </a:prstGeom>
        </p:spPr>
        <p:txBody>
          <a:bodyPr anchor="t" rtlCol="false" tIns="0" lIns="0" bIns="0" rIns="0">
            <a:spAutoFit/>
          </a:bodyPr>
          <a:lstStyle/>
          <a:p>
            <a:pPr algn="ctr">
              <a:lnSpc>
                <a:spcPts val="2940"/>
              </a:lnSpc>
            </a:pPr>
            <a:r>
              <a:rPr lang="en-US" sz="2100" u="sng">
                <a:solidFill>
                  <a:srgbClr val="000000"/>
                </a:solidFill>
                <a:latin typeface="Canva Sans Bold"/>
              </a:rPr>
              <a:t>TSNE:</a:t>
            </a:r>
          </a:p>
          <a:p>
            <a:pPr algn="ctr">
              <a:lnSpc>
                <a:spcPts val="2940"/>
              </a:lnSpc>
              <a:spcBef>
                <a:spcPct val="0"/>
              </a:spcBef>
            </a:pPr>
            <a:r>
              <a:rPr lang="en-US" sz="2100">
                <a:solidFill>
                  <a:srgbClr val="000000"/>
                </a:solidFill>
                <a:latin typeface="Canva Sans"/>
              </a:rPr>
              <a:t>Great for finding clusters and patterns in complex data, especially when they are not separable by a linear boundary.</a:t>
            </a:r>
          </a:p>
        </p:txBody>
      </p:sp>
      <p:sp>
        <p:nvSpPr>
          <p:cNvPr name="TextBox 40" id="40"/>
          <p:cNvSpPr txBox="true"/>
          <p:nvPr/>
        </p:nvSpPr>
        <p:spPr>
          <a:xfrm rot="0">
            <a:off x="3457817" y="7245660"/>
            <a:ext cx="2136739" cy="396240"/>
          </a:xfrm>
          <a:prstGeom prst="rect">
            <a:avLst/>
          </a:prstGeom>
        </p:spPr>
        <p:txBody>
          <a:bodyPr anchor="t" rtlCol="false" tIns="0" lIns="0" bIns="0" rIns="0">
            <a:spAutoFit/>
          </a:bodyPr>
          <a:lstStyle/>
          <a:p>
            <a:pPr algn="ctr">
              <a:lnSpc>
                <a:spcPts val="3359"/>
              </a:lnSpc>
              <a:spcBef>
                <a:spcPct val="0"/>
              </a:spcBef>
            </a:pPr>
            <a:r>
              <a:rPr lang="en-US" sz="2400" u="sng">
                <a:solidFill>
                  <a:srgbClr val="000000"/>
                </a:solidFill>
                <a:latin typeface="Canva Sans"/>
              </a:rPr>
              <a:t>Before</a:t>
            </a:r>
          </a:p>
        </p:txBody>
      </p:sp>
      <p:sp>
        <p:nvSpPr>
          <p:cNvPr name="TextBox 41" id="41"/>
          <p:cNvSpPr txBox="true"/>
          <p:nvPr/>
        </p:nvSpPr>
        <p:spPr>
          <a:xfrm rot="0">
            <a:off x="7721408" y="7245660"/>
            <a:ext cx="2136739" cy="396240"/>
          </a:xfrm>
          <a:prstGeom prst="rect">
            <a:avLst/>
          </a:prstGeom>
        </p:spPr>
        <p:txBody>
          <a:bodyPr anchor="t" rtlCol="false" tIns="0" lIns="0" bIns="0" rIns="0">
            <a:spAutoFit/>
          </a:bodyPr>
          <a:lstStyle/>
          <a:p>
            <a:pPr algn="ctr">
              <a:lnSpc>
                <a:spcPts val="3359"/>
              </a:lnSpc>
              <a:spcBef>
                <a:spcPct val="0"/>
              </a:spcBef>
            </a:pPr>
            <a:r>
              <a:rPr lang="en-US" sz="2400" u="sng">
                <a:solidFill>
                  <a:srgbClr val="000000"/>
                </a:solidFill>
                <a:latin typeface="Canva Sans"/>
              </a:rPr>
              <a:t>After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7D7AAD"/>
        </a:solidFill>
      </p:bgPr>
    </p:bg>
    <p:spTree>
      <p:nvGrpSpPr>
        <p:cNvPr id="1" name=""/>
        <p:cNvGrpSpPr/>
        <p:nvPr/>
      </p:nvGrpSpPr>
      <p:grpSpPr>
        <a:xfrm>
          <a:off x="0" y="0"/>
          <a:ext cx="0" cy="0"/>
          <a:chOff x="0" y="0"/>
          <a:chExt cx="0" cy="0"/>
        </a:xfrm>
      </p:grpSpPr>
      <p:sp>
        <p:nvSpPr>
          <p:cNvPr name="Freeform 2" id="2"/>
          <p:cNvSpPr/>
          <p:nvPr/>
        </p:nvSpPr>
        <p:spPr>
          <a:xfrm flipH="false" flipV="false" rot="-1670091">
            <a:off x="16727613" y="3998605"/>
            <a:ext cx="4200452" cy="5938942"/>
          </a:xfrm>
          <a:custGeom>
            <a:avLst/>
            <a:gdLst/>
            <a:ahLst/>
            <a:cxnLst/>
            <a:rect r="r" b="b" t="t" l="l"/>
            <a:pathLst>
              <a:path h="5938942" w="4200452">
                <a:moveTo>
                  <a:pt x="0" y="0"/>
                </a:moveTo>
                <a:lnTo>
                  <a:pt x="4200452" y="0"/>
                </a:lnTo>
                <a:lnTo>
                  <a:pt x="4200452" y="5938942"/>
                </a:lnTo>
                <a:lnTo>
                  <a:pt x="0" y="5938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64315">
            <a:off x="15020393" y="1028700"/>
            <a:ext cx="2238907" cy="8942567"/>
            <a:chOff x="0" y="0"/>
            <a:chExt cx="2985209" cy="11923422"/>
          </a:xfrm>
        </p:grpSpPr>
        <p:grpSp>
          <p:nvGrpSpPr>
            <p:cNvPr name="Group 4" id="4"/>
            <p:cNvGrpSpPr/>
            <p:nvPr/>
          </p:nvGrpSpPr>
          <p:grpSpPr>
            <a:xfrm rot="-463612">
              <a:off x="182432" y="81756"/>
              <a:ext cx="1405813" cy="2808667"/>
              <a:chOff x="0" y="0"/>
              <a:chExt cx="277692" cy="554798"/>
            </a:xfrm>
          </p:grpSpPr>
          <p:sp>
            <p:nvSpPr>
              <p:cNvPr name="Freeform 5" id="5"/>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B6B4DD"/>
              </a:solidFill>
            </p:spPr>
          </p:sp>
          <p:sp>
            <p:nvSpPr>
              <p:cNvPr name="TextBox 6" id="6"/>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463612">
              <a:off x="587276" y="3065504"/>
              <a:ext cx="1405813" cy="2808667"/>
              <a:chOff x="0" y="0"/>
              <a:chExt cx="277692" cy="554798"/>
            </a:xfrm>
          </p:grpSpPr>
          <p:sp>
            <p:nvSpPr>
              <p:cNvPr name="Freeform 8" id="8"/>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E692"/>
              </a:solidFill>
            </p:spPr>
          </p:sp>
          <p:sp>
            <p:nvSpPr>
              <p:cNvPr name="TextBox 9" id="9"/>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63612">
              <a:off x="992120" y="6049252"/>
              <a:ext cx="1405813" cy="2808667"/>
              <a:chOff x="0" y="0"/>
              <a:chExt cx="277692" cy="554798"/>
            </a:xfrm>
          </p:grpSpPr>
          <p:sp>
            <p:nvSpPr>
              <p:cNvPr name="Freeform 11" id="11"/>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DC9C3"/>
              </a:solidFill>
            </p:spPr>
          </p:sp>
          <p:sp>
            <p:nvSpPr>
              <p:cNvPr name="TextBox 12" id="12"/>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463612">
              <a:off x="1396963" y="9033000"/>
              <a:ext cx="1405813" cy="2808667"/>
              <a:chOff x="0" y="0"/>
              <a:chExt cx="277692" cy="554798"/>
            </a:xfrm>
          </p:grpSpPr>
          <p:sp>
            <p:nvSpPr>
              <p:cNvPr name="Freeform 14" id="14"/>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D8EEFF"/>
              </a:solidFill>
            </p:spPr>
          </p:sp>
          <p:sp>
            <p:nvSpPr>
              <p:cNvPr name="TextBox 15" id="15"/>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sp>
        <p:nvSpPr>
          <p:cNvPr name="Freeform 16" id="16"/>
          <p:cNvSpPr/>
          <p:nvPr/>
        </p:nvSpPr>
        <p:spPr>
          <a:xfrm flipH="false" flipV="false" rot="-5884988">
            <a:off x="10784868" y="4528987"/>
            <a:ext cx="9598456" cy="2519595"/>
          </a:xfrm>
          <a:custGeom>
            <a:avLst/>
            <a:gdLst/>
            <a:ahLst/>
            <a:cxnLst/>
            <a:rect r="r" b="b" t="t" l="l"/>
            <a:pathLst>
              <a:path h="2519595" w="9598456">
                <a:moveTo>
                  <a:pt x="0" y="0"/>
                </a:moveTo>
                <a:lnTo>
                  <a:pt x="9598456" y="0"/>
                </a:lnTo>
                <a:lnTo>
                  <a:pt x="9598456" y="2519594"/>
                </a:lnTo>
                <a:lnTo>
                  <a:pt x="0" y="2519594"/>
                </a:lnTo>
                <a:lnTo>
                  <a:pt x="0" y="0"/>
                </a:lnTo>
                <a:close/>
              </a:path>
            </a:pathLst>
          </a:custGeom>
          <a:blipFill>
            <a:blip r:embed="rId4"/>
            <a:stretch>
              <a:fillRect l="0" t="0" r="0" b="0"/>
            </a:stretch>
          </a:blipFill>
        </p:spPr>
      </p:sp>
      <p:sp>
        <p:nvSpPr>
          <p:cNvPr name="Freeform 17" id="17"/>
          <p:cNvSpPr/>
          <p:nvPr/>
        </p:nvSpPr>
        <p:spPr>
          <a:xfrm flipH="false" flipV="false" rot="456353">
            <a:off x="549697" y="598980"/>
            <a:ext cx="6644041" cy="3800034"/>
          </a:xfrm>
          <a:custGeom>
            <a:avLst/>
            <a:gdLst/>
            <a:ahLst/>
            <a:cxnLst/>
            <a:rect r="r" b="b" t="t" l="l"/>
            <a:pathLst>
              <a:path h="3800034" w="6644041">
                <a:moveTo>
                  <a:pt x="0" y="0"/>
                </a:moveTo>
                <a:lnTo>
                  <a:pt x="6644041" y="0"/>
                </a:lnTo>
                <a:lnTo>
                  <a:pt x="6644041" y="3800034"/>
                </a:lnTo>
                <a:lnTo>
                  <a:pt x="0" y="38000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264429">
            <a:off x="16919560" y="2464361"/>
            <a:ext cx="1173273" cy="2162716"/>
          </a:xfrm>
          <a:custGeom>
            <a:avLst/>
            <a:gdLst/>
            <a:ahLst/>
            <a:cxnLst/>
            <a:rect r="r" b="b" t="t" l="l"/>
            <a:pathLst>
              <a:path h="2162716" w="1173273">
                <a:moveTo>
                  <a:pt x="0" y="0"/>
                </a:moveTo>
                <a:lnTo>
                  <a:pt x="1173273" y="0"/>
                </a:lnTo>
                <a:lnTo>
                  <a:pt x="1173273" y="2162716"/>
                </a:lnTo>
                <a:lnTo>
                  <a:pt x="0" y="21627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9" id="19"/>
          <p:cNvGrpSpPr/>
          <p:nvPr/>
        </p:nvGrpSpPr>
        <p:grpSpPr>
          <a:xfrm rot="-418072">
            <a:off x="1811774" y="1167114"/>
            <a:ext cx="14413257" cy="13787502"/>
            <a:chOff x="0" y="0"/>
            <a:chExt cx="3796084" cy="3631276"/>
          </a:xfrm>
        </p:grpSpPr>
        <p:sp>
          <p:nvSpPr>
            <p:cNvPr name="Freeform 20" id="20"/>
            <p:cNvSpPr/>
            <p:nvPr/>
          </p:nvSpPr>
          <p:spPr>
            <a:xfrm flipH="false" flipV="false" rot="0">
              <a:off x="0" y="0"/>
              <a:ext cx="3796084" cy="3631276"/>
            </a:xfrm>
            <a:custGeom>
              <a:avLst/>
              <a:gdLst/>
              <a:ahLst/>
              <a:cxnLst/>
              <a:rect r="r" b="b" t="t" l="l"/>
              <a:pathLst>
                <a:path h="3631276" w="3796084">
                  <a:moveTo>
                    <a:pt x="0" y="0"/>
                  </a:moveTo>
                  <a:lnTo>
                    <a:pt x="3796084" y="0"/>
                  </a:lnTo>
                  <a:lnTo>
                    <a:pt x="3796084" y="3631276"/>
                  </a:lnTo>
                  <a:lnTo>
                    <a:pt x="0" y="3631276"/>
                  </a:lnTo>
                  <a:close/>
                </a:path>
              </a:pathLst>
            </a:custGeom>
            <a:solidFill>
              <a:srgbClr val="FFD8D3"/>
            </a:solidFill>
          </p:spPr>
        </p:sp>
        <p:sp>
          <p:nvSpPr>
            <p:cNvPr name="TextBox 21" id="21"/>
            <p:cNvSpPr txBox="true"/>
            <p:nvPr/>
          </p:nvSpPr>
          <p:spPr>
            <a:xfrm>
              <a:off x="0" y="-47625"/>
              <a:ext cx="3796084" cy="3678901"/>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421822">
            <a:off x="1850528" y="1170355"/>
            <a:ext cx="14335750" cy="14309685"/>
          </a:xfrm>
          <a:custGeom>
            <a:avLst/>
            <a:gdLst/>
            <a:ahLst/>
            <a:cxnLst/>
            <a:rect r="r" b="b" t="t" l="l"/>
            <a:pathLst>
              <a:path h="14309685" w="14335750">
                <a:moveTo>
                  <a:pt x="0" y="0"/>
                </a:moveTo>
                <a:lnTo>
                  <a:pt x="14335749" y="0"/>
                </a:lnTo>
                <a:lnTo>
                  <a:pt x="14335749" y="14309684"/>
                </a:lnTo>
                <a:lnTo>
                  <a:pt x="0" y="143096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523075">
            <a:off x="1119992" y="2461872"/>
            <a:ext cx="1324655" cy="10558842"/>
          </a:xfrm>
          <a:custGeom>
            <a:avLst/>
            <a:gdLst/>
            <a:ahLst/>
            <a:cxnLst/>
            <a:rect r="r" b="b" t="t" l="l"/>
            <a:pathLst>
              <a:path h="10558842" w="1324655">
                <a:moveTo>
                  <a:pt x="0" y="0"/>
                </a:moveTo>
                <a:lnTo>
                  <a:pt x="1324655" y="0"/>
                </a:lnTo>
                <a:lnTo>
                  <a:pt x="1324655" y="10558842"/>
                </a:lnTo>
                <a:lnTo>
                  <a:pt x="0" y="1055884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4" id="24"/>
          <p:cNvGrpSpPr/>
          <p:nvPr/>
        </p:nvGrpSpPr>
        <p:grpSpPr>
          <a:xfrm rot="-418072">
            <a:off x="2625452" y="3377657"/>
            <a:ext cx="13272947" cy="4788655"/>
            <a:chOff x="0" y="0"/>
            <a:chExt cx="3495756" cy="1261209"/>
          </a:xfrm>
        </p:grpSpPr>
        <p:sp>
          <p:nvSpPr>
            <p:cNvPr name="Freeform 25" id="25"/>
            <p:cNvSpPr/>
            <p:nvPr/>
          </p:nvSpPr>
          <p:spPr>
            <a:xfrm flipH="false" flipV="false" rot="0">
              <a:off x="0" y="0"/>
              <a:ext cx="3495756" cy="1261209"/>
            </a:xfrm>
            <a:custGeom>
              <a:avLst/>
              <a:gdLst/>
              <a:ahLst/>
              <a:cxnLst/>
              <a:rect r="r" b="b" t="t" l="l"/>
              <a:pathLst>
                <a:path h="1261209" w="3495756">
                  <a:moveTo>
                    <a:pt x="0" y="0"/>
                  </a:moveTo>
                  <a:lnTo>
                    <a:pt x="3495756" y="0"/>
                  </a:lnTo>
                  <a:lnTo>
                    <a:pt x="3495756" y="1261209"/>
                  </a:lnTo>
                  <a:lnTo>
                    <a:pt x="0" y="1261209"/>
                  </a:lnTo>
                  <a:close/>
                </a:path>
              </a:pathLst>
            </a:custGeom>
            <a:solidFill>
              <a:srgbClr val="FFFFFF"/>
            </a:solidFill>
          </p:spPr>
        </p:sp>
        <p:sp>
          <p:nvSpPr>
            <p:cNvPr name="TextBox 26" id="26"/>
            <p:cNvSpPr txBox="true"/>
            <p:nvPr/>
          </p:nvSpPr>
          <p:spPr>
            <a:xfrm>
              <a:off x="0" y="-47625"/>
              <a:ext cx="3495756" cy="1308834"/>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1361156">
            <a:off x="14158376" y="1182294"/>
            <a:ext cx="2466841" cy="2480370"/>
          </a:xfrm>
          <a:custGeom>
            <a:avLst/>
            <a:gdLst/>
            <a:ahLst/>
            <a:cxnLst/>
            <a:rect r="r" b="b" t="t" l="l"/>
            <a:pathLst>
              <a:path h="2480370" w="2466841">
                <a:moveTo>
                  <a:pt x="0" y="0"/>
                </a:moveTo>
                <a:lnTo>
                  <a:pt x="2466841" y="0"/>
                </a:lnTo>
                <a:lnTo>
                  <a:pt x="2466841" y="2480370"/>
                </a:lnTo>
                <a:lnTo>
                  <a:pt x="0" y="248037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28" id="28"/>
          <p:cNvSpPr/>
          <p:nvPr/>
        </p:nvSpPr>
        <p:spPr>
          <a:xfrm flipV="true">
            <a:off x="4969493" y="5735727"/>
            <a:ext cx="10252602" cy="1213431"/>
          </a:xfrm>
          <a:prstGeom prst="line">
            <a:avLst/>
          </a:prstGeom>
          <a:ln cap="flat" w="38100">
            <a:solidFill>
              <a:srgbClr val="000000"/>
            </a:solidFill>
            <a:prstDash val="solid"/>
            <a:headEnd type="none" len="sm" w="sm"/>
            <a:tailEnd type="none" len="sm" w="sm"/>
          </a:ln>
        </p:spPr>
      </p:sp>
      <p:sp>
        <p:nvSpPr>
          <p:cNvPr name="TextBox 29" id="29"/>
          <p:cNvSpPr txBox="true"/>
          <p:nvPr/>
        </p:nvSpPr>
        <p:spPr>
          <a:xfrm rot="-416449">
            <a:off x="-22472" y="5036560"/>
            <a:ext cx="15404084" cy="1368424"/>
          </a:xfrm>
          <a:prstGeom prst="rect">
            <a:avLst/>
          </a:prstGeom>
        </p:spPr>
        <p:txBody>
          <a:bodyPr anchor="t" rtlCol="false" tIns="0" lIns="0" bIns="0" rIns="0">
            <a:spAutoFit/>
          </a:bodyPr>
          <a:lstStyle/>
          <a:p>
            <a:pPr algn="r">
              <a:lnSpc>
                <a:spcPts val="11200"/>
              </a:lnSpc>
            </a:pPr>
            <a:r>
              <a:rPr lang="en-US" sz="8000">
                <a:solidFill>
                  <a:srgbClr val="373737"/>
                </a:solidFill>
                <a:latin typeface="Paytone One"/>
              </a:rPr>
              <a:t>MODEL SELECTION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7D7AAD"/>
        </a:solidFill>
      </p:bgPr>
    </p:bg>
    <p:spTree>
      <p:nvGrpSpPr>
        <p:cNvPr id="1" name=""/>
        <p:cNvGrpSpPr/>
        <p:nvPr/>
      </p:nvGrpSpPr>
      <p:grpSpPr>
        <a:xfrm>
          <a:off x="0" y="0"/>
          <a:ext cx="0" cy="0"/>
          <a:chOff x="0" y="0"/>
          <a:chExt cx="0" cy="0"/>
        </a:xfrm>
      </p:grpSpPr>
      <p:sp>
        <p:nvSpPr>
          <p:cNvPr name="Freeform 2" id="2"/>
          <p:cNvSpPr/>
          <p:nvPr/>
        </p:nvSpPr>
        <p:spPr>
          <a:xfrm flipH="false" flipV="false" rot="0">
            <a:off x="10300429" y="76254"/>
            <a:ext cx="10305738" cy="10287000"/>
          </a:xfrm>
          <a:custGeom>
            <a:avLst/>
            <a:gdLst/>
            <a:ahLst/>
            <a:cxnLst/>
            <a:rect r="r" b="b" t="t" l="l"/>
            <a:pathLst>
              <a:path h="10287000" w="10305738">
                <a:moveTo>
                  <a:pt x="0" y="0"/>
                </a:moveTo>
                <a:lnTo>
                  <a:pt x="10305737" y="0"/>
                </a:lnTo>
                <a:lnTo>
                  <a:pt x="10305737"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309" y="0"/>
            <a:ext cx="10305738" cy="10287000"/>
          </a:xfrm>
          <a:custGeom>
            <a:avLst/>
            <a:gdLst/>
            <a:ahLst/>
            <a:cxnLst/>
            <a:rect r="r" b="b" t="t" l="l"/>
            <a:pathLst>
              <a:path h="10287000" w="10305738">
                <a:moveTo>
                  <a:pt x="0" y="0"/>
                </a:moveTo>
                <a:lnTo>
                  <a:pt x="10305738" y="0"/>
                </a:lnTo>
                <a:lnTo>
                  <a:pt x="10305738"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169170" y="1223545"/>
            <a:ext cx="16705024" cy="11335649"/>
            <a:chOff x="0" y="0"/>
            <a:chExt cx="22273365" cy="15114199"/>
          </a:xfrm>
        </p:grpSpPr>
        <p:grpSp>
          <p:nvGrpSpPr>
            <p:cNvPr name="Group 5" id="5"/>
            <p:cNvGrpSpPr/>
            <p:nvPr/>
          </p:nvGrpSpPr>
          <p:grpSpPr>
            <a:xfrm rot="5150">
              <a:off x="434967" y="16345"/>
              <a:ext cx="21829158" cy="12351487"/>
              <a:chOff x="0" y="0"/>
              <a:chExt cx="4311932" cy="2439800"/>
            </a:xfrm>
          </p:grpSpPr>
          <p:sp>
            <p:nvSpPr>
              <p:cNvPr name="Freeform 6" id="6"/>
              <p:cNvSpPr/>
              <p:nvPr/>
            </p:nvSpPr>
            <p:spPr>
              <a:xfrm flipH="false" flipV="false" rot="0">
                <a:off x="0" y="0"/>
                <a:ext cx="4311933" cy="2439800"/>
              </a:xfrm>
              <a:custGeom>
                <a:avLst/>
                <a:gdLst/>
                <a:ahLst/>
                <a:cxnLst/>
                <a:rect r="r" b="b" t="t" l="l"/>
                <a:pathLst>
                  <a:path h="2439800" w="4311933">
                    <a:moveTo>
                      <a:pt x="0" y="0"/>
                    </a:moveTo>
                    <a:lnTo>
                      <a:pt x="4311933" y="0"/>
                    </a:lnTo>
                    <a:lnTo>
                      <a:pt x="4311933" y="2439800"/>
                    </a:lnTo>
                    <a:lnTo>
                      <a:pt x="0" y="2439800"/>
                    </a:lnTo>
                    <a:close/>
                  </a:path>
                </a:pathLst>
              </a:custGeom>
              <a:solidFill>
                <a:srgbClr val="FDC9C3"/>
              </a:solidFill>
            </p:spPr>
          </p:sp>
          <p:sp>
            <p:nvSpPr>
              <p:cNvPr name="TextBox 7" id="7"/>
              <p:cNvSpPr txBox="true"/>
              <p:nvPr/>
            </p:nvSpPr>
            <p:spPr>
              <a:xfrm>
                <a:off x="0" y="-47625"/>
                <a:ext cx="4311932" cy="24874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38085">
              <a:off x="19598061" y="1619054"/>
              <a:ext cx="1405813" cy="2808667"/>
              <a:chOff x="0" y="0"/>
              <a:chExt cx="277692" cy="554798"/>
            </a:xfrm>
          </p:grpSpPr>
          <p:sp>
            <p:nvSpPr>
              <p:cNvPr name="Freeform 9" id="9"/>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B6B4DD"/>
              </a:solidFill>
            </p:spPr>
          </p:sp>
          <p:sp>
            <p:nvSpPr>
              <p:cNvPr name="TextBox 10" id="10"/>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38085">
              <a:off x="19564703" y="4629958"/>
              <a:ext cx="1405813" cy="2808667"/>
              <a:chOff x="0" y="0"/>
              <a:chExt cx="277692" cy="554798"/>
            </a:xfrm>
          </p:grpSpPr>
          <p:sp>
            <p:nvSpPr>
              <p:cNvPr name="Freeform 12" id="12"/>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E692"/>
              </a:solidFill>
            </p:spPr>
          </p:sp>
          <p:sp>
            <p:nvSpPr>
              <p:cNvPr name="TextBox 13" id="13"/>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38085">
              <a:off x="19531346" y="7640861"/>
              <a:ext cx="1405813" cy="2808667"/>
              <a:chOff x="0" y="0"/>
              <a:chExt cx="277692" cy="554798"/>
            </a:xfrm>
          </p:grpSpPr>
          <p:sp>
            <p:nvSpPr>
              <p:cNvPr name="Freeform 15" id="15"/>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D8D3"/>
              </a:solidFill>
            </p:spPr>
          </p:sp>
          <p:sp>
            <p:nvSpPr>
              <p:cNvPr name="TextBox 16" id="16"/>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38085">
              <a:off x="19497988" y="10651764"/>
              <a:ext cx="1405813" cy="2808667"/>
              <a:chOff x="0" y="0"/>
              <a:chExt cx="277692" cy="554798"/>
            </a:xfrm>
          </p:grpSpPr>
          <p:sp>
            <p:nvSpPr>
              <p:cNvPr name="Freeform 18" id="18"/>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D8EEFF"/>
              </a:solidFill>
            </p:spPr>
          </p:sp>
          <p:sp>
            <p:nvSpPr>
              <p:cNvPr name="TextBox 19" id="19"/>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5338741">
              <a:off x="12741554" y="6106175"/>
              <a:ext cx="12797941" cy="3359460"/>
            </a:xfrm>
            <a:custGeom>
              <a:avLst/>
              <a:gdLst/>
              <a:ahLst/>
              <a:cxnLst/>
              <a:rect r="r" b="b" t="t" l="l"/>
              <a:pathLst>
                <a:path h="3359460" w="12797941">
                  <a:moveTo>
                    <a:pt x="0" y="0"/>
                  </a:moveTo>
                  <a:lnTo>
                    <a:pt x="12797941" y="0"/>
                  </a:lnTo>
                  <a:lnTo>
                    <a:pt x="12797941" y="3359459"/>
                  </a:lnTo>
                  <a:lnTo>
                    <a:pt x="0" y="3359459"/>
                  </a:lnTo>
                  <a:lnTo>
                    <a:pt x="0" y="0"/>
                  </a:lnTo>
                  <a:close/>
                </a:path>
              </a:pathLst>
            </a:custGeom>
            <a:blipFill>
              <a:blip r:embed="rId4"/>
              <a:stretch>
                <a:fillRect l="0" t="0" r="0" b="0"/>
              </a:stretch>
            </a:blipFill>
          </p:spPr>
        </p:sp>
        <p:grpSp>
          <p:nvGrpSpPr>
            <p:cNvPr name="Group 21" id="21"/>
            <p:cNvGrpSpPr/>
            <p:nvPr/>
          </p:nvGrpSpPr>
          <p:grpSpPr>
            <a:xfrm rot="19309">
              <a:off x="808106" y="530217"/>
              <a:ext cx="19217676" cy="12053027"/>
              <a:chOff x="0" y="0"/>
              <a:chExt cx="3796084" cy="2380845"/>
            </a:xfrm>
          </p:grpSpPr>
          <p:sp>
            <p:nvSpPr>
              <p:cNvPr name="Freeform 22" id="22"/>
              <p:cNvSpPr/>
              <p:nvPr/>
            </p:nvSpPr>
            <p:spPr>
              <a:xfrm flipH="false" flipV="false" rot="0">
                <a:off x="0" y="0"/>
                <a:ext cx="3796084" cy="2380845"/>
              </a:xfrm>
              <a:custGeom>
                <a:avLst/>
                <a:gdLst/>
                <a:ahLst/>
                <a:cxnLst/>
                <a:rect r="r" b="b" t="t" l="l"/>
                <a:pathLst>
                  <a:path h="2380845" w="3796084">
                    <a:moveTo>
                      <a:pt x="0" y="0"/>
                    </a:moveTo>
                    <a:lnTo>
                      <a:pt x="3796084" y="0"/>
                    </a:lnTo>
                    <a:lnTo>
                      <a:pt x="3796084" y="2380845"/>
                    </a:lnTo>
                    <a:lnTo>
                      <a:pt x="0" y="2380845"/>
                    </a:lnTo>
                    <a:close/>
                  </a:path>
                </a:pathLst>
              </a:custGeom>
              <a:solidFill>
                <a:srgbClr val="FFFFFF"/>
              </a:solidFill>
            </p:spPr>
          </p:sp>
          <p:sp>
            <p:nvSpPr>
              <p:cNvPr name="TextBox 23" id="23"/>
              <p:cNvSpPr txBox="true"/>
              <p:nvPr/>
            </p:nvSpPr>
            <p:spPr>
              <a:xfrm>
                <a:off x="0" y="-47625"/>
                <a:ext cx="3796084" cy="242847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0" y="1035743"/>
              <a:ext cx="1766206" cy="14078456"/>
            </a:xfrm>
            <a:custGeom>
              <a:avLst/>
              <a:gdLst/>
              <a:ahLst/>
              <a:cxnLst/>
              <a:rect r="r" b="b" t="t" l="l"/>
              <a:pathLst>
                <a:path h="14078456" w="1766206">
                  <a:moveTo>
                    <a:pt x="0" y="0"/>
                  </a:moveTo>
                  <a:lnTo>
                    <a:pt x="1766206" y="0"/>
                  </a:lnTo>
                  <a:lnTo>
                    <a:pt x="1766206" y="14078456"/>
                  </a:lnTo>
                  <a:lnTo>
                    <a:pt x="0" y="140784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25" id="25"/>
          <p:cNvSpPr/>
          <p:nvPr/>
        </p:nvSpPr>
        <p:spPr>
          <a:xfrm flipH="false" flipV="false" rot="0">
            <a:off x="7589434" y="3156571"/>
            <a:ext cx="3109132" cy="1803297"/>
          </a:xfrm>
          <a:custGeom>
            <a:avLst/>
            <a:gdLst/>
            <a:ahLst/>
            <a:cxnLst/>
            <a:rect r="r" b="b" t="t" l="l"/>
            <a:pathLst>
              <a:path h="1803297" w="3109132">
                <a:moveTo>
                  <a:pt x="0" y="0"/>
                </a:moveTo>
                <a:lnTo>
                  <a:pt x="3109132" y="0"/>
                </a:lnTo>
                <a:lnTo>
                  <a:pt x="3109132" y="1803296"/>
                </a:lnTo>
                <a:lnTo>
                  <a:pt x="0" y="18032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6" id="26"/>
          <p:cNvGrpSpPr/>
          <p:nvPr/>
        </p:nvGrpSpPr>
        <p:grpSpPr>
          <a:xfrm rot="0">
            <a:off x="2767965" y="5002290"/>
            <a:ext cx="3648309" cy="4785812"/>
            <a:chOff x="0" y="0"/>
            <a:chExt cx="960872" cy="1260461"/>
          </a:xfrm>
        </p:grpSpPr>
        <p:sp>
          <p:nvSpPr>
            <p:cNvPr name="Freeform 27" id="27"/>
            <p:cNvSpPr/>
            <p:nvPr/>
          </p:nvSpPr>
          <p:spPr>
            <a:xfrm flipH="false" flipV="false" rot="0">
              <a:off x="0" y="0"/>
              <a:ext cx="960872" cy="1260461"/>
            </a:xfrm>
            <a:custGeom>
              <a:avLst/>
              <a:gdLst/>
              <a:ahLst/>
              <a:cxnLst/>
              <a:rect r="r" b="b" t="t" l="l"/>
              <a:pathLst>
                <a:path h="1260461" w="960872">
                  <a:moveTo>
                    <a:pt x="137934" y="0"/>
                  </a:moveTo>
                  <a:lnTo>
                    <a:pt x="822938" y="0"/>
                  </a:lnTo>
                  <a:cubicBezTo>
                    <a:pt x="859520" y="0"/>
                    <a:pt x="894604" y="14532"/>
                    <a:pt x="920472" y="40400"/>
                  </a:cubicBezTo>
                  <a:cubicBezTo>
                    <a:pt x="946339" y="66267"/>
                    <a:pt x="960872" y="101351"/>
                    <a:pt x="960872" y="137934"/>
                  </a:cubicBezTo>
                  <a:lnTo>
                    <a:pt x="960872" y="1122527"/>
                  </a:lnTo>
                  <a:cubicBezTo>
                    <a:pt x="960872" y="1198706"/>
                    <a:pt x="899117" y="1260461"/>
                    <a:pt x="822938" y="1260461"/>
                  </a:cubicBezTo>
                  <a:lnTo>
                    <a:pt x="137934" y="1260461"/>
                  </a:lnTo>
                  <a:cubicBezTo>
                    <a:pt x="61755" y="1260461"/>
                    <a:pt x="0" y="1198706"/>
                    <a:pt x="0" y="1122527"/>
                  </a:cubicBezTo>
                  <a:lnTo>
                    <a:pt x="0" y="137934"/>
                  </a:lnTo>
                  <a:cubicBezTo>
                    <a:pt x="0" y="101351"/>
                    <a:pt x="14532" y="66267"/>
                    <a:pt x="40400" y="40400"/>
                  </a:cubicBezTo>
                  <a:cubicBezTo>
                    <a:pt x="66267" y="14532"/>
                    <a:pt x="101351" y="0"/>
                    <a:pt x="137934" y="0"/>
                  </a:cubicBezTo>
                  <a:close/>
                </a:path>
              </a:pathLst>
            </a:custGeom>
            <a:solidFill>
              <a:srgbClr val="000000">
                <a:alpha val="0"/>
              </a:srgbClr>
            </a:solidFill>
            <a:ln w="28575" cap="rnd">
              <a:solidFill>
                <a:srgbClr val="000000"/>
              </a:solidFill>
              <a:prstDash val="solid"/>
              <a:round/>
            </a:ln>
          </p:spPr>
        </p:sp>
        <p:sp>
          <p:nvSpPr>
            <p:cNvPr name="TextBox 28" id="28"/>
            <p:cNvSpPr txBox="true"/>
            <p:nvPr/>
          </p:nvSpPr>
          <p:spPr>
            <a:xfrm>
              <a:off x="0" y="-47625"/>
              <a:ext cx="960872" cy="1308086"/>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7113280" y="4959867"/>
            <a:ext cx="4061440" cy="4785812"/>
            <a:chOff x="0" y="0"/>
            <a:chExt cx="1069680" cy="1260461"/>
          </a:xfrm>
        </p:grpSpPr>
        <p:sp>
          <p:nvSpPr>
            <p:cNvPr name="Freeform 30" id="30"/>
            <p:cNvSpPr/>
            <p:nvPr/>
          </p:nvSpPr>
          <p:spPr>
            <a:xfrm flipH="false" flipV="false" rot="0">
              <a:off x="0" y="0"/>
              <a:ext cx="1069680" cy="1260461"/>
            </a:xfrm>
            <a:custGeom>
              <a:avLst/>
              <a:gdLst/>
              <a:ahLst/>
              <a:cxnLst/>
              <a:rect r="r" b="b" t="t" l="l"/>
              <a:pathLst>
                <a:path h="1260461" w="1069680">
                  <a:moveTo>
                    <a:pt x="123903" y="0"/>
                  </a:moveTo>
                  <a:lnTo>
                    <a:pt x="945777" y="0"/>
                  </a:lnTo>
                  <a:cubicBezTo>
                    <a:pt x="1014207" y="0"/>
                    <a:pt x="1069680" y="55473"/>
                    <a:pt x="1069680" y="123903"/>
                  </a:cubicBezTo>
                  <a:lnTo>
                    <a:pt x="1069680" y="1136558"/>
                  </a:lnTo>
                  <a:cubicBezTo>
                    <a:pt x="1069680" y="1204987"/>
                    <a:pt x="1014207" y="1260461"/>
                    <a:pt x="945777" y="1260461"/>
                  </a:cubicBezTo>
                  <a:lnTo>
                    <a:pt x="123903" y="1260461"/>
                  </a:lnTo>
                  <a:cubicBezTo>
                    <a:pt x="55473" y="1260461"/>
                    <a:pt x="0" y="1204987"/>
                    <a:pt x="0" y="1136558"/>
                  </a:cubicBezTo>
                  <a:lnTo>
                    <a:pt x="0" y="123903"/>
                  </a:lnTo>
                  <a:cubicBezTo>
                    <a:pt x="0" y="55473"/>
                    <a:pt x="55473" y="0"/>
                    <a:pt x="123903" y="0"/>
                  </a:cubicBezTo>
                  <a:close/>
                </a:path>
              </a:pathLst>
            </a:custGeom>
            <a:solidFill>
              <a:srgbClr val="000000">
                <a:alpha val="0"/>
              </a:srgbClr>
            </a:solidFill>
            <a:ln w="28575" cap="rnd">
              <a:solidFill>
                <a:srgbClr val="000000"/>
              </a:solidFill>
              <a:prstDash val="solid"/>
              <a:round/>
            </a:ln>
          </p:spPr>
        </p:sp>
        <p:sp>
          <p:nvSpPr>
            <p:cNvPr name="TextBox 31" id="31"/>
            <p:cNvSpPr txBox="true"/>
            <p:nvPr/>
          </p:nvSpPr>
          <p:spPr>
            <a:xfrm>
              <a:off x="0" y="-47625"/>
              <a:ext cx="1069680" cy="1308086"/>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1793585" y="5002290"/>
            <a:ext cx="3752666" cy="4785812"/>
            <a:chOff x="0" y="0"/>
            <a:chExt cx="988357" cy="1260461"/>
          </a:xfrm>
        </p:grpSpPr>
        <p:sp>
          <p:nvSpPr>
            <p:cNvPr name="Freeform 33" id="33"/>
            <p:cNvSpPr/>
            <p:nvPr/>
          </p:nvSpPr>
          <p:spPr>
            <a:xfrm flipH="false" flipV="false" rot="0">
              <a:off x="0" y="0"/>
              <a:ext cx="988357" cy="1260461"/>
            </a:xfrm>
            <a:custGeom>
              <a:avLst/>
              <a:gdLst/>
              <a:ahLst/>
              <a:cxnLst/>
              <a:rect r="r" b="b" t="t" l="l"/>
              <a:pathLst>
                <a:path h="1260461" w="988357">
                  <a:moveTo>
                    <a:pt x="134098" y="0"/>
                  </a:moveTo>
                  <a:lnTo>
                    <a:pt x="854259" y="0"/>
                  </a:lnTo>
                  <a:cubicBezTo>
                    <a:pt x="889824" y="0"/>
                    <a:pt x="923932" y="14128"/>
                    <a:pt x="949080" y="39276"/>
                  </a:cubicBezTo>
                  <a:cubicBezTo>
                    <a:pt x="974228" y="64425"/>
                    <a:pt x="988357" y="98533"/>
                    <a:pt x="988357" y="134098"/>
                  </a:cubicBezTo>
                  <a:lnTo>
                    <a:pt x="988357" y="1126363"/>
                  </a:lnTo>
                  <a:cubicBezTo>
                    <a:pt x="988357" y="1200423"/>
                    <a:pt x="928319" y="1260461"/>
                    <a:pt x="854259" y="1260461"/>
                  </a:cubicBezTo>
                  <a:lnTo>
                    <a:pt x="134098" y="1260461"/>
                  </a:lnTo>
                  <a:cubicBezTo>
                    <a:pt x="60038" y="1260461"/>
                    <a:pt x="0" y="1200423"/>
                    <a:pt x="0" y="1126363"/>
                  </a:cubicBezTo>
                  <a:lnTo>
                    <a:pt x="0" y="134098"/>
                  </a:lnTo>
                  <a:cubicBezTo>
                    <a:pt x="0" y="60038"/>
                    <a:pt x="60038" y="0"/>
                    <a:pt x="134098" y="0"/>
                  </a:cubicBezTo>
                  <a:close/>
                </a:path>
              </a:pathLst>
            </a:custGeom>
            <a:solidFill>
              <a:srgbClr val="000000">
                <a:alpha val="0"/>
              </a:srgbClr>
            </a:solidFill>
            <a:ln w="28575" cap="rnd">
              <a:solidFill>
                <a:srgbClr val="000000"/>
              </a:solidFill>
              <a:prstDash val="solid"/>
              <a:round/>
            </a:ln>
          </p:spPr>
        </p:sp>
        <p:sp>
          <p:nvSpPr>
            <p:cNvPr name="TextBox 34" id="34"/>
            <p:cNvSpPr txBox="true"/>
            <p:nvPr/>
          </p:nvSpPr>
          <p:spPr>
            <a:xfrm>
              <a:off x="0" y="-47625"/>
              <a:ext cx="988357" cy="1308086"/>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1361156">
            <a:off x="14321364" y="-16640"/>
            <a:ext cx="2466841" cy="2480370"/>
          </a:xfrm>
          <a:custGeom>
            <a:avLst/>
            <a:gdLst/>
            <a:ahLst/>
            <a:cxnLst/>
            <a:rect r="r" b="b" t="t" l="l"/>
            <a:pathLst>
              <a:path h="2480370" w="2466841">
                <a:moveTo>
                  <a:pt x="0" y="0"/>
                </a:moveTo>
                <a:lnTo>
                  <a:pt x="2466840" y="0"/>
                </a:lnTo>
                <a:lnTo>
                  <a:pt x="2466840" y="2480370"/>
                </a:lnTo>
                <a:lnTo>
                  <a:pt x="0" y="24803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6" id="36"/>
          <p:cNvSpPr/>
          <p:nvPr/>
        </p:nvSpPr>
        <p:spPr>
          <a:xfrm flipH="false" flipV="false" rot="0">
            <a:off x="3209569" y="3156571"/>
            <a:ext cx="3109132" cy="1803297"/>
          </a:xfrm>
          <a:custGeom>
            <a:avLst/>
            <a:gdLst/>
            <a:ahLst/>
            <a:cxnLst/>
            <a:rect r="r" b="b" t="t" l="l"/>
            <a:pathLst>
              <a:path h="1803297" w="3109132">
                <a:moveTo>
                  <a:pt x="0" y="0"/>
                </a:moveTo>
                <a:lnTo>
                  <a:pt x="3109132" y="0"/>
                </a:lnTo>
                <a:lnTo>
                  <a:pt x="3109132" y="1803296"/>
                </a:lnTo>
                <a:lnTo>
                  <a:pt x="0" y="18032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7" id="37"/>
          <p:cNvSpPr/>
          <p:nvPr/>
        </p:nvSpPr>
        <p:spPr>
          <a:xfrm flipH="false" flipV="false" rot="0">
            <a:off x="11967715" y="2985311"/>
            <a:ext cx="3404407" cy="1974556"/>
          </a:xfrm>
          <a:custGeom>
            <a:avLst/>
            <a:gdLst/>
            <a:ahLst/>
            <a:cxnLst/>
            <a:rect r="r" b="b" t="t" l="l"/>
            <a:pathLst>
              <a:path h="1974556" w="3404407">
                <a:moveTo>
                  <a:pt x="0" y="0"/>
                </a:moveTo>
                <a:lnTo>
                  <a:pt x="3404407" y="0"/>
                </a:lnTo>
                <a:lnTo>
                  <a:pt x="3404407" y="1974556"/>
                </a:lnTo>
                <a:lnTo>
                  <a:pt x="0" y="19745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8" id="38"/>
          <p:cNvSpPr txBox="true"/>
          <p:nvPr/>
        </p:nvSpPr>
        <p:spPr>
          <a:xfrm rot="0">
            <a:off x="7491860" y="3520472"/>
            <a:ext cx="3304280" cy="1083310"/>
          </a:xfrm>
          <a:prstGeom prst="rect">
            <a:avLst/>
          </a:prstGeom>
        </p:spPr>
        <p:txBody>
          <a:bodyPr anchor="t" rtlCol="false" tIns="0" lIns="0" bIns="0" rIns="0">
            <a:spAutoFit/>
          </a:bodyPr>
          <a:lstStyle/>
          <a:p>
            <a:pPr algn="ctr">
              <a:lnSpc>
                <a:spcPts val="4340"/>
              </a:lnSpc>
            </a:pPr>
            <a:r>
              <a:rPr lang="en-US" sz="3100">
                <a:solidFill>
                  <a:srgbClr val="373737"/>
                </a:solidFill>
                <a:latin typeface="Ahkio"/>
              </a:rPr>
              <a:t>DAVIES-BOULDIN</a:t>
            </a:r>
          </a:p>
          <a:p>
            <a:pPr algn="ctr">
              <a:lnSpc>
                <a:spcPts val="4340"/>
              </a:lnSpc>
            </a:pPr>
            <a:r>
              <a:rPr lang="en-US" sz="3100">
                <a:solidFill>
                  <a:srgbClr val="373737"/>
                </a:solidFill>
                <a:latin typeface="Ahkio"/>
              </a:rPr>
              <a:t>SCORE</a:t>
            </a:r>
          </a:p>
        </p:txBody>
      </p:sp>
      <p:sp>
        <p:nvSpPr>
          <p:cNvPr name="TextBox 39" id="39"/>
          <p:cNvSpPr txBox="true"/>
          <p:nvPr/>
        </p:nvSpPr>
        <p:spPr>
          <a:xfrm rot="0">
            <a:off x="2883167" y="5162604"/>
            <a:ext cx="3417906" cy="3425456"/>
          </a:xfrm>
          <a:prstGeom prst="rect">
            <a:avLst/>
          </a:prstGeom>
        </p:spPr>
        <p:txBody>
          <a:bodyPr anchor="t" rtlCol="false" tIns="0" lIns="0" bIns="0" rIns="0">
            <a:spAutoFit/>
          </a:bodyPr>
          <a:lstStyle/>
          <a:p>
            <a:pPr algn="ctr">
              <a:lnSpc>
                <a:spcPts val="3897"/>
              </a:lnSpc>
            </a:pPr>
            <a:r>
              <a:rPr lang="en-US" sz="2784">
                <a:solidFill>
                  <a:srgbClr val="373737"/>
                </a:solidFill>
                <a:latin typeface="Ahkio"/>
              </a:rPr>
              <a:t>The silhouette coefficient  is a measure of how similar a data point is within-cluster  compared to other clusters</a:t>
            </a:r>
          </a:p>
          <a:p>
            <a:pPr algn="ctr">
              <a:lnSpc>
                <a:spcPts val="3897"/>
              </a:lnSpc>
            </a:pPr>
          </a:p>
          <a:p>
            <a:pPr algn="ctr">
              <a:lnSpc>
                <a:spcPts val="3897"/>
              </a:lnSpc>
            </a:pPr>
            <a:r>
              <a:rPr lang="en-US" sz="2784">
                <a:solidFill>
                  <a:srgbClr val="373737"/>
                </a:solidFill>
                <a:latin typeface="Ahkio"/>
              </a:rPr>
              <a:t>Higher =  Better Fit</a:t>
            </a:r>
          </a:p>
        </p:txBody>
      </p:sp>
      <p:sp>
        <p:nvSpPr>
          <p:cNvPr name="TextBox 40" id="40"/>
          <p:cNvSpPr txBox="true"/>
          <p:nvPr/>
        </p:nvSpPr>
        <p:spPr>
          <a:xfrm rot="0">
            <a:off x="7272534" y="5162604"/>
            <a:ext cx="3742931" cy="3872635"/>
          </a:xfrm>
          <a:prstGeom prst="rect">
            <a:avLst/>
          </a:prstGeom>
        </p:spPr>
        <p:txBody>
          <a:bodyPr anchor="t" rtlCol="false" tIns="0" lIns="0" bIns="0" rIns="0">
            <a:spAutoFit/>
          </a:bodyPr>
          <a:lstStyle/>
          <a:p>
            <a:pPr algn="ctr">
              <a:lnSpc>
                <a:spcPts val="3897"/>
              </a:lnSpc>
            </a:pPr>
            <a:r>
              <a:rPr lang="en-US" sz="2784">
                <a:solidFill>
                  <a:srgbClr val="373737"/>
                </a:solidFill>
                <a:latin typeface="Ahkio"/>
              </a:rPr>
              <a:t>Ratio between the within cluster distances and the between cluster distances and computing the average overall the clusters</a:t>
            </a:r>
          </a:p>
          <a:p>
            <a:pPr algn="ctr">
              <a:lnSpc>
                <a:spcPts val="3897"/>
              </a:lnSpc>
            </a:pPr>
          </a:p>
          <a:p>
            <a:pPr algn="ctr">
              <a:lnSpc>
                <a:spcPts val="3897"/>
              </a:lnSpc>
            </a:pPr>
            <a:r>
              <a:rPr lang="en-US" sz="2784">
                <a:solidFill>
                  <a:srgbClr val="373737"/>
                </a:solidFill>
                <a:latin typeface="Ahkio Bold"/>
              </a:rPr>
              <a:t>B</a:t>
            </a:r>
            <a:r>
              <a:rPr lang="en-US" sz="2784">
                <a:solidFill>
                  <a:srgbClr val="373737"/>
                </a:solidFill>
                <a:latin typeface="Ahkio"/>
              </a:rPr>
              <a:t>ounded </a:t>
            </a:r>
            <a:r>
              <a:rPr lang="en-US" sz="2784">
                <a:solidFill>
                  <a:srgbClr val="373737"/>
                </a:solidFill>
                <a:latin typeface="Ahkio Medium"/>
              </a:rPr>
              <a:t>–&gt; 0 to 1</a:t>
            </a:r>
          </a:p>
          <a:p>
            <a:pPr algn="ctr">
              <a:lnSpc>
                <a:spcPts val="3897"/>
              </a:lnSpc>
            </a:pPr>
            <a:r>
              <a:rPr lang="en-US" sz="2784">
                <a:solidFill>
                  <a:srgbClr val="373737"/>
                </a:solidFill>
                <a:latin typeface="Ahkio"/>
              </a:rPr>
              <a:t>Lower = Better Fit</a:t>
            </a:r>
          </a:p>
        </p:txBody>
      </p:sp>
      <p:sp>
        <p:nvSpPr>
          <p:cNvPr name="TextBox 41" id="41"/>
          <p:cNvSpPr txBox="true"/>
          <p:nvPr/>
        </p:nvSpPr>
        <p:spPr>
          <a:xfrm rot="0">
            <a:off x="12074724" y="5162604"/>
            <a:ext cx="3190388" cy="3425456"/>
          </a:xfrm>
          <a:prstGeom prst="rect">
            <a:avLst/>
          </a:prstGeom>
        </p:spPr>
        <p:txBody>
          <a:bodyPr anchor="t" rtlCol="false" tIns="0" lIns="0" bIns="0" rIns="0">
            <a:spAutoFit/>
          </a:bodyPr>
          <a:lstStyle/>
          <a:p>
            <a:pPr algn="ctr">
              <a:lnSpc>
                <a:spcPts val="3897"/>
              </a:lnSpc>
            </a:pPr>
            <a:r>
              <a:rPr lang="en-US" sz="2784">
                <a:solidFill>
                  <a:srgbClr val="373737"/>
                </a:solidFill>
                <a:latin typeface="Ahkio"/>
              </a:rPr>
              <a:t>Ratio of the sum of between-clusters dispersion and of inter-cluster dispersion for all clusters</a:t>
            </a:r>
          </a:p>
          <a:p>
            <a:pPr algn="ctr">
              <a:lnSpc>
                <a:spcPts val="3897"/>
              </a:lnSpc>
            </a:pPr>
          </a:p>
          <a:p>
            <a:pPr algn="ctr">
              <a:lnSpc>
                <a:spcPts val="3897"/>
              </a:lnSpc>
            </a:pPr>
            <a:r>
              <a:rPr lang="en-US" sz="2784">
                <a:solidFill>
                  <a:srgbClr val="373737"/>
                </a:solidFill>
                <a:latin typeface="Ahkio"/>
              </a:rPr>
              <a:t>Higher = Better Fit</a:t>
            </a:r>
          </a:p>
        </p:txBody>
      </p:sp>
      <p:sp>
        <p:nvSpPr>
          <p:cNvPr name="TextBox 42" id="42"/>
          <p:cNvSpPr txBox="true"/>
          <p:nvPr/>
        </p:nvSpPr>
        <p:spPr>
          <a:xfrm rot="0">
            <a:off x="4349524" y="1720391"/>
            <a:ext cx="9588952" cy="1226820"/>
          </a:xfrm>
          <a:prstGeom prst="rect">
            <a:avLst/>
          </a:prstGeom>
        </p:spPr>
        <p:txBody>
          <a:bodyPr anchor="t" rtlCol="false" tIns="0" lIns="0" bIns="0" rIns="0">
            <a:spAutoFit/>
          </a:bodyPr>
          <a:lstStyle/>
          <a:p>
            <a:pPr algn="ctr">
              <a:lnSpc>
                <a:spcPts val="10080"/>
              </a:lnSpc>
            </a:pPr>
            <a:r>
              <a:rPr lang="en-US" sz="7200">
                <a:solidFill>
                  <a:srgbClr val="373737"/>
                </a:solidFill>
                <a:latin typeface="Paytone One"/>
              </a:rPr>
              <a:t>SCORING METHODS</a:t>
            </a:r>
          </a:p>
        </p:txBody>
      </p:sp>
      <p:sp>
        <p:nvSpPr>
          <p:cNvPr name="TextBox 43" id="43"/>
          <p:cNvSpPr txBox="true"/>
          <p:nvPr/>
        </p:nvSpPr>
        <p:spPr>
          <a:xfrm rot="0">
            <a:off x="3111995" y="3520472"/>
            <a:ext cx="3304280" cy="1083310"/>
          </a:xfrm>
          <a:prstGeom prst="rect">
            <a:avLst/>
          </a:prstGeom>
        </p:spPr>
        <p:txBody>
          <a:bodyPr anchor="t" rtlCol="false" tIns="0" lIns="0" bIns="0" rIns="0">
            <a:spAutoFit/>
          </a:bodyPr>
          <a:lstStyle/>
          <a:p>
            <a:pPr algn="ctr">
              <a:lnSpc>
                <a:spcPts val="4340"/>
              </a:lnSpc>
            </a:pPr>
            <a:r>
              <a:rPr lang="en-US" sz="3100">
                <a:solidFill>
                  <a:srgbClr val="373737"/>
                </a:solidFill>
                <a:latin typeface="Ahkio"/>
              </a:rPr>
              <a:t>SILHOUETTE </a:t>
            </a:r>
          </a:p>
          <a:p>
            <a:pPr algn="ctr">
              <a:lnSpc>
                <a:spcPts val="4340"/>
              </a:lnSpc>
            </a:pPr>
            <a:r>
              <a:rPr lang="en-US" sz="3100">
                <a:solidFill>
                  <a:srgbClr val="373737"/>
                </a:solidFill>
                <a:latin typeface="Ahkio"/>
              </a:rPr>
              <a:t>SCORE</a:t>
            </a:r>
          </a:p>
        </p:txBody>
      </p:sp>
      <p:sp>
        <p:nvSpPr>
          <p:cNvPr name="TextBox 44" id="44"/>
          <p:cNvSpPr txBox="true"/>
          <p:nvPr/>
        </p:nvSpPr>
        <p:spPr>
          <a:xfrm rot="0">
            <a:off x="12062965" y="3520472"/>
            <a:ext cx="3304280" cy="1083310"/>
          </a:xfrm>
          <a:prstGeom prst="rect">
            <a:avLst/>
          </a:prstGeom>
        </p:spPr>
        <p:txBody>
          <a:bodyPr anchor="t" rtlCol="false" tIns="0" lIns="0" bIns="0" rIns="0">
            <a:spAutoFit/>
          </a:bodyPr>
          <a:lstStyle/>
          <a:p>
            <a:pPr algn="ctr">
              <a:lnSpc>
                <a:spcPts val="4340"/>
              </a:lnSpc>
            </a:pPr>
            <a:r>
              <a:rPr lang="en-US" sz="3100">
                <a:solidFill>
                  <a:srgbClr val="373737"/>
                </a:solidFill>
                <a:latin typeface="Ahkio"/>
              </a:rPr>
              <a:t>CALINSKI-HARABASZ SCORE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7D7AAD"/>
        </a:solidFill>
      </p:bgPr>
    </p:bg>
    <p:spTree>
      <p:nvGrpSpPr>
        <p:cNvPr id="1" name=""/>
        <p:cNvGrpSpPr/>
        <p:nvPr/>
      </p:nvGrpSpPr>
      <p:grpSpPr>
        <a:xfrm>
          <a:off x="0" y="0"/>
          <a:ext cx="0" cy="0"/>
          <a:chOff x="0" y="0"/>
          <a:chExt cx="0" cy="0"/>
        </a:xfrm>
      </p:grpSpPr>
      <p:grpSp>
        <p:nvGrpSpPr>
          <p:cNvPr name="Group 2" id="2"/>
          <p:cNvGrpSpPr/>
          <p:nvPr/>
        </p:nvGrpSpPr>
        <p:grpSpPr>
          <a:xfrm rot="0">
            <a:off x="689548" y="190801"/>
            <a:ext cx="17598452" cy="9798823"/>
            <a:chOff x="0" y="0"/>
            <a:chExt cx="4634983" cy="2580760"/>
          </a:xfrm>
        </p:grpSpPr>
        <p:sp>
          <p:nvSpPr>
            <p:cNvPr name="Freeform 3" id="3"/>
            <p:cNvSpPr/>
            <p:nvPr/>
          </p:nvSpPr>
          <p:spPr>
            <a:xfrm flipH="false" flipV="false" rot="0">
              <a:off x="0" y="0"/>
              <a:ext cx="4634983" cy="2580760"/>
            </a:xfrm>
            <a:custGeom>
              <a:avLst/>
              <a:gdLst/>
              <a:ahLst/>
              <a:cxnLst/>
              <a:rect r="r" b="b" t="t" l="l"/>
              <a:pathLst>
                <a:path h="2580760" w="4634983">
                  <a:moveTo>
                    <a:pt x="0" y="0"/>
                  </a:moveTo>
                  <a:lnTo>
                    <a:pt x="4634983" y="0"/>
                  </a:lnTo>
                  <a:lnTo>
                    <a:pt x="4634983" y="2580760"/>
                  </a:lnTo>
                  <a:lnTo>
                    <a:pt x="0" y="2580760"/>
                  </a:lnTo>
                  <a:close/>
                </a:path>
              </a:pathLst>
            </a:custGeom>
            <a:solidFill>
              <a:srgbClr val="FDC9C3"/>
            </a:solidFill>
          </p:spPr>
        </p:sp>
        <p:sp>
          <p:nvSpPr>
            <p:cNvPr name="TextBox 4" id="4"/>
            <p:cNvSpPr txBox="true"/>
            <p:nvPr/>
          </p:nvSpPr>
          <p:spPr>
            <a:xfrm>
              <a:off x="0" y="-47625"/>
              <a:ext cx="4634983" cy="262838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06157" y="526717"/>
            <a:ext cx="17675685" cy="9233566"/>
            <a:chOff x="0" y="0"/>
            <a:chExt cx="23567581" cy="12311421"/>
          </a:xfrm>
        </p:grpSpPr>
        <p:grpSp>
          <p:nvGrpSpPr>
            <p:cNvPr name="Group 6" id="6"/>
            <p:cNvGrpSpPr/>
            <p:nvPr/>
          </p:nvGrpSpPr>
          <p:grpSpPr>
            <a:xfrm rot="0">
              <a:off x="22161767" y="153722"/>
              <a:ext cx="1405813" cy="2808667"/>
              <a:chOff x="0" y="0"/>
              <a:chExt cx="277692" cy="554798"/>
            </a:xfrm>
          </p:grpSpPr>
          <p:sp>
            <p:nvSpPr>
              <p:cNvPr name="Freeform 7" id="7"/>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B6B4DD"/>
              </a:solidFill>
            </p:spPr>
          </p:sp>
          <p:sp>
            <p:nvSpPr>
              <p:cNvPr name="TextBox 8" id="8"/>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2161767" y="3164810"/>
              <a:ext cx="1405813" cy="2808667"/>
              <a:chOff x="0" y="0"/>
              <a:chExt cx="277692" cy="554798"/>
            </a:xfrm>
          </p:grpSpPr>
          <p:sp>
            <p:nvSpPr>
              <p:cNvPr name="Freeform 10" id="10"/>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E692"/>
              </a:solidFill>
            </p:spPr>
          </p:sp>
          <p:sp>
            <p:nvSpPr>
              <p:cNvPr name="TextBox 11" id="11"/>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2161767" y="6175898"/>
              <a:ext cx="1405813" cy="2808667"/>
              <a:chOff x="0" y="0"/>
              <a:chExt cx="277692" cy="554798"/>
            </a:xfrm>
          </p:grpSpPr>
          <p:sp>
            <p:nvSpPr>
              <p:cNvPr name="Freeform 13" id="13"/>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D8D3"/>
              </a:solidFill>
            </p:spPr>
          </p:sp>
          <p:sp>
            <p:nvSpPr>
              <p:cNvPr name="TextBox 14" id="14"/>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2161767" y="9186986"/>
              <a:ext cx="1405813" cy="2808667"/>
              <a:chOff x="0" y="0"/>
              <a:chExt cx="277692" cy="554798"/>
            </a:xfrm>
          </p:grpSpPr>
          <p:sp>
            <p:nvSpPr>
              <p:cNvPr name="Freeform 16" id="16"/>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D8EEFF"/>
              </a:solidFill>
            </p:spPr>
          </p:sp>
          <p:sp>
            <p:nvSpPr>
              <p:cNvPr name="TextBox 17" id="17"/>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742874" y="0"/>
              <a:ext cx="21885452" cy="12311421"/>
              <a:chOff x="0" y="0"/>
              <a:chExt cx="4323052" cy="2431886"/>
            </a:xfrm>
          </p:grpSpPr>
          <p:sp>
            <p:nvSpPr>
              <p:cNvPr name="Freeform 19" id="19"/>
              <p:cNvSpPr/>
              <p:nvPr/>
            </p:nvSpPr>
            <p:spPr>
              <a:xfrm flipH="false" flipV="false" rot="0">
                <a:off x="0" y="0"/>
                <a:ext cx="4323052" cy="2431886"/>
              </a:xfrm>
              <a:custGeom>
                <a:avLst/>
                <a:gdLst/>
                <a:ahLst/>
                <a:cxnLst/>
                <a:rect r="r" b="b" t="t" l="l"/>
                <a:pathLst>
                  <a:path h="2431886" w="4323052">
                    <a:moveTo>
                      <a:pt x="0" y="0"/>
                    </a:moveTo>
                    <a:lnTo>
                      <a:pt x="4323052" y="0"/>
                    </a:lnTo>
                    <a:lnTo>
                      <a:pt x="4323052" y="2431886"/>
                    </a:lnTo>
                    <a:lnTo>
                      <a:pt x="0" y="2431886"/>
                    </a:lnTo>
                    <a:close/>
                  </a:path>
                </a:pathLst>
              </a:custGeom>
              <a:solidFill>
                <a:srgbClr val="FFFFFF"/>
              </a:solidFill>
            </p:spPr>
          </p:sp>
          <p:sp>
            <p:nvSpPr>
              <p:cNvPr name="TextBox 20" id="20"/>
              <p:cNvSpPr txBox="true"/>
              <p:nvPr/>
            </p:nvSpPr>
            <p:spPr>
              <a:xfrm>
                <a:off x="0" y="-47625"/>
                <a:ext cx="4323052" cy="2479511"/>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0" y="153722"/>
              <a:ext cx="1485749" cy="11842925"/>
            </a:xfrm>
            <a:custGeom>
              <a:avLst/>
              <a:gdLst/>
              <a:ahLst/>
              <a:cxnLst/>
              <a:rect r="r" b="b" t="t" l="l"/>
              <a:pathLst>
                <a:path h="11842925" w="1485749">
                  <a:moveTo>
                    <a:pt x="0" y="0"/>
                  </a:moveTo>
                  <a:lnTo>
                    <a:pt x="1485749" y="0"/>
                  </a:lnTo>
                  <a:lnTo>
                    <a:pt x="1485749" y="11842924"/>
                  </a:lnTo>
                  <a:lnTo>
                    <a:pt x="0" y="11842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22" id="22"/>
          <p:cNvSpPr/>
          <p:nvPr/>
        </p:nvSpPr>
        <p:spPr>
          <a:xfrm flipH="false" flipV="false" rot="0">
            <a:off x="3992017" y="1028700"/>
            <a:ext cx="1082327" cy="1359281"/>
          </a:xfrm>
          <a:custGeom>
            <a:avLst/>
            <a:gdLst/>
            <a:ahLst/>
            <a:cxnLst/>
            <a:rect r="r" b="b" t="t" l="l"/>
            <a:pathLst>
              <a:path h="1359281" w="1082327">
                <a:moveTo>
                  <a:pt x="0" y="0"/>
                </a:moveTo>
                <a:lnTo>
                  <a:pt x="1082327" y="0"/>
                </a:lnTo>
                <a:lnTo>
                  <a:pt x="1082327" y="1359281"/>
                </a:lnTo>
                <a:lnTo>
                  <a:pt x="0" y="13592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true" flipV="false" rot="0">
            <a:off x="13901340" y="1028700"/>
            <a:ext cx="1082327" cy="1359281"/>
          </a:xfrm>
          <a:custGeom>
            <a:avLst/>
            <a:gdLst/>
            <a:ahLst/>
            <a:cxnLst/>
            <a:rect r="r" b="b" t="t" l="l"/>
            <a:pathLst>
              <a:path h="1359281" w="1082327">
                <a:moveTo>
                  <a:pt x="1082328" y="0"/>
                </a:moveTo>
                <a:lnTo>
                  <a:pt x="0" y="0"/>
                </a:lnTo>
                <a:lnTo>
                  <a:pt x="0" y="1359281"/>
                </a:lnTo>
                <a:lnTo>
                  <a:pt x="1082328" y="1359281"/>
                </a:lnTo>
                <a:lnTo>
                  <a:pt x="10823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4" id="24"/>
          <p:cNvGrpSpPr/>
          <p:nvPr/>
        </p:nvGrpSpPr>
        <p:grpSpPr>
          <a:xfrm rot="0">
            <a:off x="1657893" y="2992406"/>
            <a:ext cx="15423811" cy="6474246"/>
            <a:chOff x="0" y="0"/>
            <a:chExt cx="4062238" cy="1705151"/>
          </a:xfrm>
        </p:grpSpPr>
        <p:sp>
          <p:nvSpPr>
            <p:cNvPr name="Freeform 25" id="25"/>
            <p:cNvSpPr/>
            <p:nvPr/>
          </p:nvSpPr>
          <p:spPr>
            <a:xfrm flipH="false" flipV="false" rot="0">
              <a:off x="0" y="0"/>
              <a:ext cx="4062238" cy="1705151"/>
            </a:xfrm>
            <a:custGeom>
              <a:avLst/>
              <a:gdLst/>
              <a:ahLst/>
              <a:cxnLst/>
              <a:rect r="r" b="b" t="t" l="l"/>
              <a:pathLst>
                <a:path h="1705151" w="4062238">
                  <a:moveTo>
                    <a:pt x="32626" y="0"/>
                  </a:moveTo>
                  <a:lnTo>
                    <a:pt x="4029612" y="0"/>
                  </a:lnTo>
                  <a:cubicBezTo>
                    <a:pt x="4047631" y="0"/>
                    <a:pt x="4062238" y="14607"/>
                    <a:pt x="4062238" y="32626"/>
                  </a:cubicBezTo>
                  <a:lnTo>
                    <a:pt x="4062238" y="1672525"/>
                  </a:lnTo>
                  <a:cubicBezTo>
                    <a:pt x="4062238" y="1690544"/>
                    <a:pt x="4047631" y="1705151"/>
                    <a:pt x="4029612" y="1705151"/>
                  </a:cubicBezTo>
                  <a:lnTo>
                    <a:pt x="32626" y="1705151"/>
                  </a:lnTo>
                  <a:cubicBezTo>
                    <a:pt x="14607" y="1705151"/>
                    <a:pt x="0" y="1690544"/>
                    <a:pt x="0" y="1672525"/>
                  </a:cubicBezTo>
                  <a:lnTo>
                    <a:pt x="0" y="32626"/>
                  </a:lnTo>
                  <a:cubicBezTo>
                    <a:pt x="0" y="14607"/>
                    <a:pt x="14607" y="0"/>
                    <a:pt x="32626" y="0"/>
                  </a:cubicBezTo>
                  <a:close/>
                </a:path>
              </a:pathLst>
            </a:custGeom>
            <a:solidFill>
              <a:srgbClr val="000000">
                <a:alpha val="0"/>
              </a:srgbClr>
            </a:solidFill>
            <a:ln w="28575" cap="rnd">
              <a:solidFill>
                <a:srgbClr val="000000"/>
              </a:solidFill>
              <a:prstDash val="solid"/>
              <a:round/>
            </a:ln>
          </p:spPr>
        </p:sp>
        <p:sp>
          <p:nvSpPr>
            <p:cNvPr name="TextBox 26" id="26"/>
            <p:cNvSpPr txBox="true"/>
            <p:nvPr/>
          </p:nvSpPr>
          <p:spPr>
            <a:xfrm>
              <a:off x="0" y="-47625"/>
              <a:ext cx="4062238" cy="1752776"/>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6764632" y="8761085"/>
            <a:ext cx="1074226" cy="1411135"/>
          </a:xfrm>
          <a:custGeom>
            <a:avLst/>
            <a:gdLst/>
            <a:ahLst/>
            <a:cxnLst/>
            <a:rect r="r" b="b" t="t" l="l"/>
            <a:pathLst>
              <a:path h="1411135" w="1074226">
                <a:moveTo>
                  <a:pt x="0" y="0"/>
                </a:moveTo>
                <a:lnTo>
                  <a:pt x="1074226" y="0"/>
                </a:lnTo>
                <a:lnTo>
                  <a:pt x="1074226" y="1411134"/>
                </a:lnTo>
                <a:lnTo>
                  <a:pt x="0" y="14111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2838198" y="6229529"/>
            <a:ext cx="6126107" cy="2958291"/>
          </a:xfrm>
          <a:custGeom>
            <a:avLst/>
            <a:gdLst/>
            <a:ahLst/>
            <a:cxnLst/>
            <a:rect r="r" b="b" t="t" l="l"/>
            <a:pathLst>
              <a:path h="2958291" w="6126107">
                <a:moveTo>
                  <a:pt x="0" y="0"/>
                </a:moveTo>
                <a:lnTo>
                  <a:pt x="6126107" y="0"/>
                </a:lnTo>
                <a:lnTo>
                  <a:pt x="6126107" y="2958291"/>
                </a:lnTo>
                <a:lnTo>
                  <a:pt x="0" y="2958291"/>
                </a:lnTo>
                <a:lnTo>
                  <a:pt x="0" y="0"/>
                </a:lnTo>
                <a:close/>
              </a:path>
            </a:pathLst>
          </a:custGeom>
          <a:blipFill>
            <a:blip r:embed="rId8"/>
            <a:stretch>
              <a:fillRect l="0" t="0" r="0" b="0"/>
            </a:stretch>
          </a:blipFill>
        </p:spPr>
      </p:sp>
      <p:sp>
        <p:nvSpPr>
          <p:cNvPr name="Freeform 29" id="29"/>
          <p:cNvSpPr/>
          <p:nvPr/>
        </p:nvSpPr>
        <p:spPr>
          <a:xfrm flipH="false" flipV="false" rot="0">
            <a:off x="10299972" y="7098620"/>
            <a:ext cx="5986769" cy="1980916"/>
          </a:xfrm>
          <a:custGeom>
            <a:avLst/>
            <a:gdLst/>
            <a:ahLst/>
            <a:cxnLst/>
            <a:rect r="r" b="b" t="t" l="l"/>
            <a:pathLst>
              <a:path h="1980916" w="5986769">
                <a:moveTo>
                  <a:pt x="0" y="0"/>
                </a:moveTo>
                <a:lnTo>
                  <a:pt x="5986769" y="0"/>
                </a:lnTo>
                <a:lnTo>
                  <a:pt x="5986769" y="1980916"/>
                </a:lnTo>
                <a:lnTo>
                  <a:pt x="0" y="1980916"/>
                </a:lnTo>
                <a:lnTo>
                  <a:pt x="0" y="0"/>
                </a:lnTo>
                <a:close/>
              </a:path>
            </a:pathLst>
          </a:custGeom>
          <a:blipFill>
            <a:blip r:embed="rId9"/>
            <a:stretch>
              <a:fillRect l="0" t="0" r="0" b="0"/>
            </a:stretch>
          </a:blipFill>
        </p:spPr>
      </p:sp>
      <p:sp>
        <p:nvSpPr>
          <p:cNvPr name="TextBox 30" id="30"/>
          <p:cNvSpPr txBox="true"/>
          <p:nvPr/>
        </p:nvSpPr>
        <p:spPr>
          <a:xfrm rot="0">
            <a:off x="5264844" y="885825"/>
            <a:ext cx="8447860" cy="1244725"/>
          </a:xfrm>
          <a:prstGeom prst="rect">
            <a:avLst/>
          </a:prstGeom>
        </p:spPr>
        <p:txBody>
          <a:bodyPr anchor="t" rtlCol="false" tIns="0" lIns="0" bIns="0" rIns="0">
            <a:spAutoFit/>
          </a:bodyPr>
          <a:lstStyle/>
          <a:p>
            <a:pPr algn="ctr">
              <a:lnSpc>
                <a:spcPts val="10150"/>
              </a:lnSpc>
            </a:pPr>
            <a:r>
              <a:rPr lang="en-US" sz="7250">
                <a:solidFill>
                  <a:srgbClr val="373737"/>
                </a:solidFill>
                <a:latin typeface="Paytone One"/>
              </a:rPr>
              <a:t>MODEL BUILDING</a:t>
            </a:r>
            <a:r>
              <a:rPr lang="en-US" sz="7250">
                <a:solidFill>
                  <a:srgbClr val="373737"/>
                </a:solidFill>
                <a:latin typeface="Paytone One"/>
              </a:rPr>
              <a:t> </a:t>
            </a:r>
          </a:p>
        </p:txBody>
      </p:sp>
      <p:sp>
        <p:nvSpPr>
          <p:cNvPr name="TextBox 31" id="31"/>
          <p:cNvSpPr txBox="true"/>
          <p:nvPr/>
        </p:nvSpPr>
        <p:spPr>
          <a:xfrm rot="0">
            <a:off x="2643183" y="3149600"/>
            <a:ext cx="2431161" cy="981710"/>
          </a:xfrm>
          <a:prstGeom prst="rect">
            <a:avLst/>
          </a:prstGeom>
        </p:spPr>
        <p:txBody>
          <a:bodyPr anchor="t" rtlCol="false" tIns="0" lIns="0" bIns="0" rIns="0">
            <a:spAutoFit/>
          </a:bodyPr>
          <a:lstStyle/>
          <a:p>
            <a:pPr>
              <a:lnSpc>
                <a:spcPts val="7839"/>
              </a:lnSpc>
            </a:pPr>
            <a:r>
              <a:rPr lang="en-US" sz="5599">
                <a:solidFill>
                  <a:srgbClr val="373737"/>
                </a:solidFill>
                <a:latin typeface="Ahkio Bold"/>
              </a:rPr>
              <a:t>Models</a:t>
            </a:r>
          </a:p>
        </p:txBody>
      </p:sp>
      <p:sp>
        <p:nvSpPr>
          <p:cNvPr name="TextBox 32" id="32"/>
          <p:cNvSpPr txBox="true"/>
          <p:nvPr/>
        </p:nvSpPr>
        <p:spPr>
          <a:xfrm rot="0">
            <a:off x="2838198" y="4369456"/>
            <a:ext cx="6787943" cy="14814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373737"/>
                </a:solidFill>
                <a:latin typeface="Ahkio"/>
              </a:rPr>
              <a:t>K-Means Clustering (Centroid-based)</a:t>
            </a:r>
          </a:p>
          <a:p>
            <a:pPr marL="604519" indent="-302260" lvl="1">
              <a:lnSpc>
                <a:spcPts val="3919"/>
              </a:lnSpc>
              <a:buFont typeface="Arial"/>
              <a:buChar char="•"/>
            </a:pPr>
            <a:r>
              <a:rPr lang="en-US" sz="2799">
                <a:solidFill>
                  <a:srgbClr val="373737"/>
                </a:solidFill>
                <a:latin typeface="Ahkio"/>
              </a:rPr>
              <a:t>Agglomerative Clustering (Hierarchical-based)</a:t>
            </a:r>
          </a:p>
          <a:p>
            <a:pPr marL="604519" indent="-302260" lvl="1">
              <a:lnSpc>
                <a:spcPts val="3919"/>
              </a:lnSpc>
              <a:buFont typeface="Arial"/>
              <a:buChar char="•"/>
            </a:pPr>
            <a:r>
              <a:rPr lang="en-US" sz="2799">
                <a:solidFill>
                  <a:srgbClr val="373737"/>
                </a:solidFill>
                <a:latin typeface="Ahkio"/>
              </a:rPr>
              <a:t>DBScan Clustering (Density-based)</a:t>
            </a:r>
          </a:p>
        </p:txBody>
      </p:sp>
      <p:sp>
        <p:nvSpPr>
          <p:cNvPr name="TextBox 33" id="33"/>
          <p:cNvSpPr txBox="true"/>
          <p:nvPr/>
        </p:nvSpPr>
        <p:spPr>
          <a:xfrm rot="0">
            <a:off x="12202730" y="6115229"/>
            <a:ext cx="2181254" cy="840105"/>
          </a:xfrm>
          <a:prstGeom prst="rect">
            <a:avLst/>
          </a:prstGeom>
        </p:spPr>
        <p:txBody>
          <a:bodyPr anchor="t" rtlCol="false" tIns="0" lIns="0" bIns="0" rIns="0">
            <a:spAutoFit/>
          </a:bodyPr>
          <a:lstStyle/>
          <a:p>
            <a:pPr algn="ctr">
              <a:lnSpc>
                <a:spcPts val="6719"/>
              </a:lnSpc>
            </a:pPr>
            <a:r>
              <a:rPr lang="en-US" sz="4800">
                <a:solidFill>
                  <a:srgbClr val="373737"/>
                </a:solidFill>
                <a:latin typeface="Ahkio Bold"/>
              </a:rPr>
              <a:t>Results</a:t>
            </a:r>
          </a:p>
        </p:txBody>
      </p:sp>
      <p:sp>
        <p:nvSpPr>
          <p:cNvPr name="TextBox 34" id="34"/>
          <p:cNvSpPr txBox="true"/>
          <p:nvPr/>
        </p:nvSpPr>
        <p:spPr>
          <a:xfrm rot="0">
            <a:off x="11820153" y="3216275"/>
            <a:ext cx="3163515" cy="490855"/>
          </a:xfrm>
          <a:prstGeom prst="rect">
            <a:avLst/>
          </a:prstGeom>
        </p:spPr>
        <p:txBody>
          <a:bodyPr anchor="t" rtlCol="false" tIns="0" lIns="0" bIns="0" rIns="0">
            <a:spAutoFit/>
          </a:bodyPr>
          <a:lstStyle/>
          <a:p>
            <a:pPr algn="ctr">
              <a:lnSpc>
                <a:spcPts val="3919"/>
              </a:lnSpc>
            </a:pPr>
            <a:r>
              <a:rPr lang="en-US" sz="2799">
                <a:solidFill>
                  <a:srgbClr val="373737"/>
                </a:solidFill>
                <a:latin typeface="Ahkio"/>
              </a:rPr>
              <a:t>Best K-Clusters = 6</a:t>
            </a:r>
          </a:p>
        </p:txBody>
      </p:sp>
      <p:sp>
        <p:nvSpPr>
          <p:cNvPr name="Freeform 35" id="35"/>
          <p:cNvSpPr/>
          <p:nvPr/>
        </p:nvSpPr>
        <p:spPr>
          <a:xfrm flipH="false" flipV="false" rot="0">
            <a:off x="10299972" y="3845546"/>
            <a:ext cx="5986769" cy="2383982"/>
          </a:xfrm>
          <a:custGeom>
            <a:avLst/>
            <a:gdLst/>
            <a:ahLst/>
            <a:cxnLst/>
            <a:rect r="r" b="b" t="t" l="l"/>
            <a:pathLst>
              <a:path h="2383982" w="5986769">
                <a:moveTo>
                  <a:pt x="0" y="0"/>
                </a:moveTo>
                <a:lnTo>
                  <a:pt x="5986769" y="0"/>
                </a:lnTo>
                <a:lnTo>
                  <a:pt x="5986769" y="2383983"/>
                </a:lnTo>
                <a:lnTo>
                  <a:pt x="0" y="2383983"/>
                </a:lnTo>
                <a:lnTo>
                  <a:pt x="0" y="0"/>
                </a:lnTo>
                <a:close/>
              </a:path>
            </a:pathLst>
          </a:custGeom>
          <a:blipFill>
            <a:blip r:embed="rId10"/>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7D7AAD"/>
        </a:solidFill>
      </p:bgPr>
    </p:bg>
    <p:spTree>
      <p:nvGrpSpPr>
        <p:cNvPr id="1" name=""/>
        <p:cNvGrpSpPr/>
        <p:nvPr/>
      </p:nvGrpSpPr>
      <p:grpSpPr>
        <a:xfrm>
          <a:off x="0" y="0"/>
          <a:ext cx="0" cy="0"/>
          <a:chOff x="0" y="0"/>
          <a:chExt cx="0" cy="0"/>
        </a:xfrm>
      </p:grpSpPr>
      <p:sp>
        <p:nvSpPr>
          <p:cNvPr name="Freeform 2" id="2"/>
          <p:cNvSpPr/>
          <p:nvPr/>
        </p:nvSpPr>
        <p:spPr>
          <a:xfrm flipH="false" flipV="false" rot="-1670091">
            <a:off x="16727613" y="3998605"/>
            <a:ext cx="4200452" cy="5938942"/>
          </a:xfrm>
          <a:custGeom>
            <a:avLst/>
            <a:gdLst/>
            <a:ahLst/>
            <a:cxnLst/>
            <a:rect r="r" b="b" t="t" l="l"/>
            <a:pathLst>
              <a:path h="5938942" w="4200452">
                <a:moveTo>
                  <a:pt x="0" y="0"/>
                </a:moveTo>
                <a:lnTo>
                  <a:pt x="4200452" y="0"/>
                </a:lnTo>
                <a:lnTo>
                  <a:pt x="4200452" y="5938942"/>
                </a:lnTo>
                <a:lnTo>
                  <a:pt x="0" y="5938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64315">
            <a:off x="15020393" y="1028700"/>
            <a:ext cx="2238907" cy="8942567"/>
            <a:chOff x="0" y="0"/>
            <a:chExt cx="2985209" cy="11923422"/>
          </a:xfrm>
        </p:grpSpPr>
        <p:grpSp>
          <p:nvGrpSpPr>
            <p:cNvPr name="Group 4" id="4"/>
            <p:cNvGrpSpPr/>
            <p:nvPr/>
          </p:nvGrpSpPr>
          <p:grpSpPr>
            <a:xfrm rot="-463612">
              <a:off x="182432" y="81756"/>
              <a:ext cx="1405813" cy="2808667"/>
              <a:chOff x="0" y="0"/>
              <a:chExt cx="277692" cy="554798"/>
            </a:xfrm>
          </p:grpSpPr>
          <p:sp>
            <p:nvSpPr>
              <p:cNvPr name="Freeform 5" id="5"/>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B6B4DD"/>
              </a:solidFill>
            </p:spPr>
          </p:sp>
          <p:sp>
            <p:nvSpPr>
              <p:cNvPr name="TextBox 6" id="6"/>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463612">
              <a:off x="587276" y="3065504"/>
              <a:ext cx="1405813" cy="2808667"/>
              <a:chOff x="0" y="0"/>
              <a:chExt cx="277692" cy="554798"/>
            </a:xfrm>
          </p:grpSpPr>
          <p:sp>
            <p:nvSpPr>
              <p:cNvPr name="Freeform 8" id="8"/>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E692"/>
              </a:solidFill>
            </p:spPr>
          </p:sp>
          <p:sp>
            <p:nvSpPr>
              <p:cNvPr name="TextBox 9" id="9"/>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63612">
              <a:off x="992120" y="6049252"/>
              <a:ext cx="1405813" cy="2808667"/>
              <a:chOff x="0" y="0"/>
              <a:chExt cx="277692" cy="554798"/>
            </a:xfrm>
          </p:grpSpPr>
          <p:sp>
            <p:nvSpPr>
              <p:cNvPr name="Freeform 11" id="11"/>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DC9C3"/>
              </a:solidFill>
            </p:spPr>
          </p:sp>
          <p:sp>
            <p:nvSpPr>
              <p:cNvPr name="TextBox 12" id="12"/>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463612">
              <a:off x="1396963" y="9033000"/>
              <a:ext cx="1405813" cy="2808667"/>
              <a:chOff x="0" y="0"/>
              <a:chExt cx="277692" cy="554798"/>
            </a:xfrm>
          </p:grpSpPr>
          <p:sp>
            <p:nvSpPr>
              <p:cNvPr name="Freeform 14" id="14"/>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D8EEFF"/>
              </a:solidFill>
            </p:spPr>
          </p:sp>
          <p:sp>
            <p:nvSpPr>
              <p:cNvPr name="TextBox 15" id="15"/>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sp>
        <p:nvSpPr>
          <p:cNvPr name="Freeform 16" id="16"/>
          <p:cNvSpPr/>
          <p:nvPr/>
        </p:nvSpPr>
        <p:spPr>
          <a:xfrm flipH="false" flipV="false" rot="-5884988">
            <a:off x="10784868" y="4528987"/>
            <a:ext cx="9598456" cy="2519595"/>
          </a:xfrm>
          <a:custGeom>
            <a:avLst/>
            <a:gdLst/>
            <a:ahLst/>
            <a:cxnLst/>
            <a:rect r="r" b="b" t="t" l="l"/>
            <a:pathLst>
              <a:path h="2519595" w="9598456">
                <a:moveTo>
                  <a:pt x="0" y="0"/>
                </a:moveTo>
                <a:lnTo>
                  <a:pt x="9598456" y="0"/>
                </a:lnTo>
                <a:lnTo>
                  <a:pt x="9598456" y="2519594"/>
                </a:lnTo>
                <a:lnTo>
                  <a:pt x="0" y="2519594"/>
                </a:lnTo>
                <a:lnTo>
                  <a:pt x="0" y="0"/>
                </a:lnTo>
                <a:close/>
              </a:path>
            </a:pathLst>
          </a:custGeom>
          <a:blipFill>
            <a:blip r:embed="rId4"/>
            <a:stretch>
              <a:fillRect l="0" t="0" r="0" b="0"/>
            </a:stretch>
          </a:blipFill>
        </p:spPr>
      </p:sp>
      <p:sp>
        <p:nvSpPr>
          <p:cNvPr name="Freeform 17" id="17"/>
          <p:cNvSpPr/>
          <p:nvPr/>
        </p:nvSpPr>
        <p:spPr>
          <a:xfrm flipH="false" flipV="false" rot="456353">
            <a:off x="549697" y="598980"/>
            <a:ext cx="6644041" cy="3800034"/>
          </a:xfrm>
          <a:custGeom>
            <a:avLst/>
            <a:gdLst/>
            <a:ahLst/>
            <a:cxnLst/>
            <a:rect r="r" b="b" t="t" l="l"/>
            <a:pathLst>
              <a:path h="3800034" w="6644041">
                <a:moveTo>
                  <a:pt x="0" y="0"/>
                </a:moveTo>
                <a:lnTo>
                  <a:pt x="6644041" y="0"/>
                </a:lnTo>
                <a:lnTo>
                  <a:pt x="6644041" y="3800034"/>
                </a:lnTo>
                <a:lnTo>
                  <a:pt x="0" y="38000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264429">
            <a:off x="16919560" y="2464361"/>
            <a:ext cx="1173273" cy="2162716"/>
          </a:xfrm>
          <a:custGeom>
            <a:avLst/>
            <a:gdLst/>
            <a:ahLst/>
            <a:cxnLst/>
            <a:rect r="r" b="b" t="t" l="l"/>
            <a:pathLst>
              <a:path h="2162716" w="1173273">
                <a:moveTo>
                  <a:pt x="0" y="0"/>
                </a:moveTo>
                <a:lnTo>
                  <a:pt x="1173273" y="0"/>
                </a:lnTo>
                <a:lnTo>
                  <a:pt x="1173273" y="2162716"/>
                </a:lnTo>
                <a:lnTo>
                  <a:pt x="0" y="21627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9" id="19"/>
          <p:cNvGrpSpPr/>
          <p:nvPr/>
        </p:nvGrpSpPr>
        <p:grpSpPr>
          <a:xfrm rot="-418072">
            <a:off x="1811774" y="1167114"/>
            <a:ext cx="14413257" cy="13787502"/>
            <a:chOff x="0" y="0"/>
            <a:chExt cx="3796084" cy="3631276"/>
          </a:xfrm>
        </p:grpSpPr>
        <p:sp>
          <p:nvSpPr>
            <p:cNvPr name="Freeform 20" id="20"/>
            <p:cNvSpPr/>
            <p:nvPr/>
          </p:nvSpPr>
          <p:spPr>
            <a:xfrm flipH="false" flipV="false" rot="0">
              <a:off x="0" y="0"/>
              <a:ext cx="3796084" cy="3631276"/>
            </a:xfrm>
            <a:custGeom>
              <a:avLst/>
              <a:gdLst/>
              <a:ahLst/>
              <a:cxnLst/>
              <a:rect r="r" b="b" t="t" l="l"/>
              <a:pathLst>
                <a:path h="3631276" w="3796084">
                  <a:moveTo>
                    <a:pt x="0" y="0"/>
                  </a:moveTo>
                  <a:lnTo>
                    <a:pt x="3796084" y="0"/>
                  </a:lnTo>
                  <a:lnTo>
                    <a:pt x="3796084" y="3631276"/>
                  </a:lnTo>
                  <a:lnTo>
                    <a:pt x="0" y="3631276"/>
                  </a:lnTo>
                  <a:close/>
                </a:path>
              </a:pathLst>
            </a:custGeom>
            <a:solidFill>
              <a:srgbClr val="FFD8D3"/>
            </a:solidFill>
          </p:spPr>
        </p:sp>
        <p:sp>
          <p:nvSpPr>
            <p:cNvPr name="TextBox 21" id="21"/>
            <p:cNvSpPr txBox="true"/>
            <p:nvPr/>
          </p:nvSpPr>
          <p:spPr>
            <a:xfrm>
              <a:off x="0" y="-47625"/>
              <a:ext cx="3796084" cy="3678901"/>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421822">
            <a:off x="1850528" y="1170355"/>
            <a:ext cx="14335750" cy="14309685"/>
          </a:xfrm>
          <a:custGeom>
            <a:avLst/>
            <a:gdLst/>
            <a:ahLst/>
            <a:cxnLst/>
            <a:rect r="r" b="b" t="t" l="l"/>
            <a:pathLst>
              <a:path h="14309685" w="14335750">
                <a:moveTo>
                  <a:pt x="0" y="0"/>
                </a:moveTo>
                <a:lnTo>
                  <a:pt x="14335749" y="0"/>
                </a:lnTo>
                <a:lnTo>
                  <a:pt x="14335749" y="14309684"/>
                </a:lnTo>
                <a:lnTo>
                  <a:pt x="0" y="143096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523075">
            <a:off x="1119992" y="2461872"/>
            <a:ext cx="1324655" cy="10558842"/>
          </a:xfrm>
          <a:custGeom>
            <a:avLst/>
            <a:gdLst/>
            <a:ahLst/>
            <a:cxnLst/>
            <a:rect r="r" b="b" t="t" l="l"/>
            <a:pathLst>
              <a:path h="10558842" w="1324655">
                <a:moveTo>
                  <a:pt x="0" y="0"/>
                </a:moveTo>
                <a:lnTo>
                  <a:pt x="1324655" y="0"/>
                </a:lnTo>
                <a:lnTo>
                  <a:pt x="1324655" y="10558842"/>
                </a:lnTo>
                <a:lnTo>
                  <a:pt x="0" y="1055884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4" id="24"/>
          <p:cNvGrpSpPr/>
          <p:nvPr/>
        </p:nvGrpSpPr>
        <p:grpSpPr>
          <a:xfrm rot="-418072">
            <a:off x="2625452" y="3377657"/>
            <a:ext cx="13272947" cy="4788655"/>
            <a:chOff x="0" y="0"/>
            <a:chExt cx="3495756" cy="1261209"/>
          </a:xfrm>
        </p:grpSpPr>
        <p:sp>
          <p:nvSpPr>
            <p:cNvPr name="Freeform 25" id="25"/>
            <p:cNvSpPr/>
            <p:nvPr/>
          </p:nvSpPr>
          <p:spPr>
            <a:xfrm flipH="false" flipV="false" rot="0">
              <a:off x="0" y="0"/>
              <a:ext cx="3495756" cy="1261209"/>
            </a:xfrm>
            <a:custGeom>
              <a:avLst/>
              <a:gdLst/>
              <a:ahLst/>
              <a:cxnLst/>
              <a:rect r="r" b="b" t="t" l="l"/>
              <a:pathLst>
                <a:path h="1261209" w="3495756">
                  <a:moveTo>
                    <a:pt x="0" y="0"/>
                  </a:moveTo>
                  <a:lnTo>
                    <a:pt x="3495756" y="0"/>
                  </a:lnTo>
                  <a:lnTo>
                    <a:pt x="3495756" y="1261209"/>
                  </a:lnTo>
                  <a:lnTo>
                    <a:pt x="0" y="1261209"/>
                  </a:lnTo>
                  <a:close/>
                </a:path>
              </a:pathLst>
            </a:custGeom>
            <a:solidFill>
              <a:srgbClr val="FFFFFF"/>
            </a:solidFill>
          </p:spPr>
        </p:sp>
        <p:sp>
          <p:nvSpPr>
            <p:cNvPr name="TextBox 26" id="26"/>
            <p:cNvSpPr txBox="true"/>
            <p:nvPr/>
          </p:nvSpPr>
          <p:spPr>
            <a:xfrm>
              <a:off x="0" y="-47625"/>
              <a:ext cx="3495756" cy="1308834"/>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1361156">
            <a:off x="14158376" y="1182294"/>
            <a:ext cx="2466841" cy="2480370"/>
          </a:xfrm>
          <a:custGeom>
            <a:avLst/>
            <a:gdLst/>
            <a:ahLst/>
            <a:cxnLst/>
            <a:rect r="r" b="b" t="t" l="l"/>
            <a:pathLst>
              <a:path h="2480370" w="2466841">
                <a:moveTo>
                  <a:pt x="0" y="0"/>
                </a:moveTo>
                <a:lnTo>
                  <a:pt x="2466841" y="0"/>
                </a:lnTo>
                <a:lnTo>
                  <a:pt x="2466841" y="2480370"/>
                </a:lnTo>
                <a:lnTo>
                  <a:pt x="0" y="248037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28" id="28"/>
          <p:cNvSpPr/>
          <p:nvPr/>
        </p:nvSpPr>
        <p:spPr>
          <a:xfrm flipV="true">
            <a:off x="4969493" y="5735727"/>
            <a:ext cx="10252602" cy="1213431"/>
          </a:xfrm>
          <a:prstGeom prst="line">
            <a:avLst/>
          </a:prstGeom>
          <a:ln cap="flat" w="38100">
            <a:solidFill>
              <a:srgbClr val="000000"/>
            </a:solidFill>
            <a:prstDash val="solid"/>
            <a:headEnd type="none" len="sm" w="sm"/>
            <a:tailEnd type="none" len="sm" w="sm"/>
          </a:ln>
        </p:spPr>
      </p:sp>
      <p:sp>
        <p:nvSpPr>
          <p:cNvPr name="TextBox 29" id="29"/>
          <p:cNvSpPr txBox="true"/>
          <p:nvPr/>
        </p:nvSpPr>
        <p:spPr>
          <a:xfrm rot="-416449">
            <a:off x="-22472" y="5036560"/>
            <a:ext cx="15404084" cy="1368424"/>
          </a:xfrm>
          <a:prstGeom prst="rect">
            <a:avLst/>
          </a:prstGeom>
        </p:spPr>
        <p:txBody>
          <a:bodyPr anchor="t" rtlCol="false" tIns="0" lIns="0" bIns="0" rIns="0">
            <a:spAutoFit/>
          </a:bodyPr>
          <a:lstStyle/>
          <a:p>
            <a:pPr algn="r">
              <a:lnSpc>
                <a:spcPts val="11200"/>
              </a:lnSpc>
            </a:pPr>
            <a:r>
              <a:rPr lang="en-US" sz="8000">
                <a:solidFill>
                  <a:srgbClr val="373737"/>
                </a:solidFill>
                <a:latin typeface="Paytone One"/>
              </a:rPr>
              <a:t>MODEL IMPROVEMENT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7D7AAD"/>
        </a:solidFill>
      </p:bgPr>
    </p:bg>
    <p:spTree>
      <p:nvGrpSpPr>
        <p:cNvPr id="1" name=""/>
        <p:cNvGrpSpPr/>
        <p:nvPr/>
      </p:nvGrpSpPr>
      <p:grpSpPr>
        <a:xfrm>
          <a:off x="0" y="0"/>
          <a:ext cx="0" cy="0"/>
          <a:chOff x="0" y="0"/>
          <a:chExt cx="0" cy="0"/>
        </a:xfrm>
      </p:grpSpPr>
      <p:grpSp>
        <p:nvGrpSpPr>
          <p:cNvPr name="Group 2" id="2"/>
          <p:cNvGrpSpPr/>
          <p:nvPr/>
        </p:nvGrpSpPr>
        <p:grpSpPr>
          <a:xfrm rot="0">
            <a:off x="689548" y="190801"/>
            <a:ext cx="17598452" cy="9798823"/>
            <a:chOff x="0" y="0"/>
            <a:chExt cx="4634983" cy="2580760"/>
          </a:xfrm>
        </p:grpSpPr>
        <p:sp>
          <p:nvSpPr>
            <p:cNvPr name="Freeform 3" id="3"/>
            <p:cNvSpPr/>
            <p:nvPr/>
          </p:nvSpPr>
          <p:spPr>
            <a:xfrm flipH="false" flipV="false" rot="0">
              <a:off x="0" y="0"/>
              <a:ext cx="4634983" cy="2580760"/>
            </a:xfrm>
            <a:custGeom>
              <a:avLst/>
              <a:gdLst/>
              <a:ahLst/>
              <a:cxnLst/>
              <a:rect r="r" b="b" t="t" l="l"/>
              <a:pathLst>
                <a:path h="2580760" w="4634983">
                  <a:moveTo>
                    <a:pt x="0" y="0"/>
                  </a:moveTo>
                  <a:lnTo>
                    <a:pt x="4634983" y="0"/>
                  </a:lnTo>
                  <a:lnTo>
                    <a:pt x="4634983" y="2580760"/>
                  </a:lnTo>
                  <a:lnTo>
                    <a:pt x="0" y="2580760"/>
                  </a:lnTo>
                  <a:close/>
                </a:path>
              </a:pathLst>
            </a:custGeom>
            <a:solidFill>
              <a:srgbClr val="FDC9C3"/>
            </a:solidFill>
          </p:spPr>
        </p:sp>
        <p:sp>
          <p:nvSpPr>
            <p:cNvPr name="TextBox 4" id="4"/>
            <p:cNvSpPr txBox="true"/>
            <p:nvPr/>
          </p:nvSpPr>
          <p:spPr>
            <a:xfrm>
              <a:off x="0" y="-47625"/>
              <a:ext cx="4634983" cy="262838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06157" y="526717"/>
            <a:ext cx="17675685" cy="9233566"/>
            <a:chOff x="0" y="0"/>
            <a:chExt cx="23567581" cy="12311421"/>
          </a:xfrm>
        </p:grpSpPr>
        <p:grpSp>
          <p:nvGrpSpPr>
            <p:cNvPr name="Group 6" id="6"/>
            <p:cNvGrpSpPr/>
            <p:nvPr/>
          </p:nvGrpSpPr>
          <p:grpSpPr>
            <a:xfrm rot="0">
              <a:off x="22161767" y="153722"/>
              <a:ext cx="1405813" cy="2808667"/>
              <a:chOff x="0" y="0"/>
              <a:chExt cx="277692" cy="554798"/>
            </a:xfrm>
          </p:grpSpPr>
          <p:sp>
            <p:nvSpPr>
              <p:cNvPr name="Freeform 7" id="7"/>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B6B4DD"/>
              </a:solidFill>
            </p:spPr>
          </p:sp>
          <p:sp>
            <p:nvSpPr>
              <p:cNvPr name="TextBox 8" id="8"/>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2161767" y="3164810"/>
              <a:ext cx="1405813" cy="2808667"/>
              <a:chOff x="0" y="0"/>
              <a:chExt cx="277692" cy="554798"/>
            </a:xfrm>
          </p:grpSpPr>
          <p:sp>
            <p:nvSpPr>
              <p:cNvPr name="Freeform 10" id="10"/>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E692"/>
              </a:solidFill>
            </p:spPr>
          </p:sp>
          <p:sp>
            <p:nvSpPr>
              <p:cNvPr name="TextBox 11" id="11"/>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2161767" y="6175898"/>
              <a:ext cx="1405813" cy="2808667"/>
              <a:chOff x="0" y="0"/>
              <a:chExt cx="277692" cy="554798"/>
            </a:xfrm>
          </p:grpSpPr>
          <p:sp>
            <p:nvSpPr>
              <p:cNvPr name="Freeform 13" id="13"/>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D8D3"/>
              </a:solidFill>
            </p:spPr>
          </p:sp>
          <p:sp>
            <p:nvSpPr>
              <p:cNvPr name="TextBox 14" id="14"/>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2161767" y="9186986"/>
              <a:ext cx="1405813" cy="2808667"/>
              <a:chOff x="0" y="0"/>
              <a:chExt cx="277692" cy="554798"/>
            </a:xfrm>
          </p:grpSpPr>
          <p:sp>
            <p:nvSpPr>
              <p:cNvPr name="Freeform 16" id="16"/>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D8EEFF"/>
              </a:solidFill>
            </p:spPr>
          </p:sp>
          <p:sp>
            <p:nvSpPr>
              <p:cNvPr name="TextBox 17" id="17"/>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742874" y="0"/>
              <a:ext cx="21885452" cy="12311421"/>
              <a:chOff x="0" y="0"/>
              <a:chExt cx="4323052" cy="2431886"/>
            </a:xfrm>
          </p:grpSpPr>
          <p:sp>
            <p:nvSpPr>
              <p:cNvPr name="Freeform 19" id="19"/>
              <p:cNvSpPr/>
              <p:nvPr/>
            </p:nvSpPr>
            <p:spPr>
              <a:xfrm flipH="false" flipV="false" rot="0">
                <a:off x="0" y="0"/>
                <a:ext cx="4323052" cy="2431886"/>
              </a:xfrm>
              <a:custGeom>
                <a:avLst/>
                <a:gdLst/>
                <a:ahLst/>
                <a:cxnLst/>
                <a:rect r="r" b="b" t="t" l="l"/>
                <a:pathLst>
                  <a:path h="2431886" w="4323052">
                    <a:moveTo>
                      <a:pt x="0" y="0"/>
                    </a:moveTo>
                    <a:lnTo>
                      <a:pt x="4323052" y="0"/>
                    </a:lnTo>
                    <a:lnTo>
                      <a:pt x="4323052" y="2431886"/>
                    </a:lnTo>
                    <a:lnTo>
                      <a:pt x="0" y="2431886"/>
                    </a:lnTo>
                    <a:close/>
                  </a:path>
                </a:pathLst>
              </a:custGeom>
              <a:solidFill>
                <a:srgbClr val="FFFFFF"/>
              </a:solidFill>
            </p:spPr>
          </p:sp>
          <p:sp>
            <p:nvSpPr>
              <p:cNvPr name="TextBox 20" id="20"/>
              <p:cNvSpPr txBox="true"/>
              <p:nvPr/>
            </p:nvSpPr>
            <p:spPr>
              <a:xfrm>
                <a:off x="0" y="-47625"/>
                <a:ext cx="4323052" cy="2479511"/>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0" y="153722"/>
              <a:ext cx="1485749" cy="11842925"/>
            </a:xfrm>
            <a:custGeom>
              <a:avLst/>
              <a:gdLst/>
              <a:ahLst/>
              <a:cxnLst/>
              <a:rect r="r" b="b" t="t" l="l"/>
              <a:pathLst>
                <a:path h="11842925" w="1485749">
                  <a:moveTo>
                    <a:pt x="0" y="0"/>
                  </a:moveTo>
                  <a:lnTo>
                    <a:pt x="1485749" y="0"/>
                  </a:lnTo>
                  <a:lnTo>
                    <a:pt x="1485749" y="11842924"/>
                  </a:lnTo>
                  <a:lnTo>
                    <a:pt x="0" y="11842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22" id="22"/>
          <p:cNvSpPr/>
          <p:nvPr/>
        </p:nvSpPr>
        <p:spPr>
          <a:xfrm flipH="false" flipV="false" rot="0">
            <a:off x="3085175" y="1028700"/>
            <a:ext cx="1082327" cy="1359281"/>
          </a:xfrm>
          <a:custGeom>
            <a:avLst/>
            <a:gdLst/>
            <a:ahLst/>
            <a:cxnLst/>
            <a:rect r="r" b="b" t="t" l="l"/>
            <a:pathLst>
              <a:path h="1359281" w="1082327">
                <a:moveTo>
                  <a:pt x="0" y="0"/>
                </a:moveTo>
                <a:lnTo>
                  <a:pt x="1082327" y="0"/>
                </a:lnTo>
                <a:lnTo>
                  <a:pt x="1082327" y="1359281"/>
                </a:lnTo>
                <a:lnTo>
                  <a:pt x="0" y="13592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true" flipV="false" rot="0">
            <a:off x="14122868" y="1028700"/>
            <a:ext cx="1082327" cy="1359281"/>
          </a:xfrm>
          <a:custGeom>
            <a:avLst/>
            <a:gdLst/>
            <a:ahLst/>
            <a:cxnLst/>
            <a:rect r="r" b="b" t="t" l="l"/>
            <a:pathLst>
              <a:path h="1359281" w="1082327">
                <a:moveTo>
                  <a:pt x="1082327" y="0"/>
                </a:moveTo>
                <a:lnTo>
                  <a:pt x="0" y="0"/>
                </a:lnTo>
                <a:lnTo>
                  <a:pt x="0" y="1359281"/>
                </a:lnTo>
                <a:lnTo>
                  <a:pt x="1082327" y="1359281"/>
                </a:lnTo>
                <a:lnTo>
                  <a:pt x="108232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4" id="24"/>
          <p:cNvGrpSpPr/>
          <p:nvPr/>
        </p:nvGrpSpPr>
        <p:grpSpPr>
          <a:xfrm rot="0">
            <a:off x="1657893" y="2992406"/>
            <a:ext cx="15423811" cy="6474246"/>
            <a:chOff x="0" y="0"/>
            <a:chExt cx="4062238" cy="1705151"/>
          </a:xfrm>
        </p:grpSpPr>
        <p:sp>
          <p:nvSpPr>
            <p:cNvPr name="Freeform 25" id="25"/>
            <p:cNvSpPr/>
            <p:nvPr/>
          </p:nvSpPr>
          <p:spPr>
            <a:xfrm flipH="false" flipV="false" rot="0">
              <a:off x="0" y="0"/>
              <a:ext cx="4062238" cy="1705151"/>
            </a:xfrm>
            <a:custGeom>
              <a:avLst/>
              <a:gdLst/>
              <a:ahLst/>
              <a:cxnLst/>
              <a:rect r="r" b="b" t="t" l="l"/>
              <a:pathLst>
                <a:path h="1705151" w="4062238">
                  <a:moveTo>
                    <a:pt x="32626" y="0"/>
                  </a:moveTo>
                  <a:lnTo>
                    <a:pt x="4029612" y="0"/>
                  </a:lnTo>
                  <a:cubicBezTo>
                    <a:pt x="4047631" y="0"/>
                    <a:pt x="4062238" y="14607"/>
                    <a:pt x="4062238" y="32626"/>
                  </a:cubicBezTo>
                  <a:lnTo>
                    <a:pt x="4062238" y="1672525"/>
                  </a:lnTo>
                  <a:cubicBezTo>
                    <a:pt x="4062238" y="1690544"/>
                    <a:pt x="4047631" y="1705151"/>
                    <a:pt x="4029612" y="1705151"/>
                  </a:cubicBezTo>
                  <a:lnTo>
                    <a:pt x="32626" y="1705151"/>
                  </a:lnTo>
                  <a:cubicBezTo>
                    <a:pt x="14607" y="1705151"/>
                    <a:pt x="0" y="1690544"/>
                    <a:pt x="0" y="1672525"/>
                  </a:cubicBezTo>
                  <a:lnTo>
                    <a:pt x="0" y="32626"/>
                  </a:lnTo>
                  <a:cubicBezTo>
                    <a:pt x="0" y="14607"/>
                    <a:pt x="14607" y="0"/>
                    <a:pt x="32626" y="0"/>
                  </a:cubicBezTo>
                  <a:close/>
                </a:path>
              </a:pathLst>
            </a:custGeom>
            <a:solidFill>
              <a:srgbClr val="000000">
                <a:alpha val="0"/>
              </a:srgbClr>
            </a:solidFill>
            <a:ln w="28575" cap="rnd">
              <a:solidFill>
                <a:srgbClr val="000000"/>
              </a:solidFill>
              <a:prstDash val="solid"/>
              <a:round/>
            </a:ln>
          </p:spPr>
        </p:sp>
        <p:sp>
          <p:nvSpPr>
            <p:cNvPr name="TextBox 26" id="26"/>
            <p:cNvSpPr txBox="true"/>
            <p:nvPr/>
          </p:nvSpPr>
          <p:spPr>
            <a:xfrm>
              <a:off x="0" y="-47625"/>
              <a:ext cx="4062238" cy="1752776"/>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6764632" y="8761085"/>
            <a:ext cx="1074226" cy="1411135"/>
          </a:xfrm>
          <a:custGeom>
            <a:avLst/>
            <a:gdLst/>
            <a:ahLst/>
            <a:cxnLst/>
            <a:rect r="r" b="b" t="t" l="l"/>
            <a:pathLst>
              <a:path h="1411135" w="1074226">
                <a:moveTo>
                  <a:pt x="0" y="0"/>
                </a:moveTo>
                <a:lnTo>
                  <a:pt x="1074226" y="0"/>
                </a:lnTo>
                <a:lnTo>
                  <a:pt x="1074226" y="1411134"/>
                </a:lnTo>
                <a:lnTo>
                  <a:pt x="0" y="14111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12318515" y="6078716"/>
            <a:ext cx="4446117" cy="3205340"/>
          </a:xfrm>
          <a:custGeom>
            <a:avLst/>
            <a:gdLst/>
            <a:ahLst/>
            <a:cxnLst/>
            <a:rect r="r" b="b" t="t" l="l"/>
            <a:pathLst>
              <a:path h="3205340" w="4446117">
                <a:moveTo>
                  <a:pt x="0" y="0"/>
                </a:moveTo>
                <a:lnTo>
                  <a:pt x="4446117" y="0"/>
                </a:lnTo>
                <a:lnTo>
                  <a:pt x="4446117" y="3205340"/>
                </a:lnTo>
                <a:lnTo>
                  <a:pt x="0" y="3205340"/>
                </a:lnTo>
                <a:lnTo>
                  <a:pt x="0" y="0"/>
                </a:lnTo>
                <a:close/>
              </a:path>
            </a:pathLst>
          </a:custGeom>
          <a:blipFill>
            <a:blip r:embed="rId8"/>
            <a:stretch>
              <a:fillRect l="0" t="0" r="0" b="0"/>
            </a:stretch>
          </a:blipFill>
        </p:spPr>
      </p:sp>
      <p:sp>
        <p:nvSpPr>
          <p:cNvPr name="Freeform 29" id="29"/>
          <p:cNvSpPr/>
          <p:nvPr/>
        </p:nvSpPr>
        <p:spPr>
          <a:xfrm flipH="false" flipV="false" rot="0">
            <a:off x="4181665" y="6078716"/>
            <a:ext cx="7993617" cy="3179584"/>
          </a:xfrm>
          <a:custGeom>
            <a:avLst/>
            <a:gdLst/>
            <a:ahLst/>
            <a:cxnLst/>
            <a:rect r="r" b="b" t="t" l="l"/>
            <a:pathLst>
              <a:path h="3179584" w="7993617">
                <a:moveTo>
                  <a:pt x="0" y="0"/>
                </a:moveTo>
                <a:lnTo>
                  <a:pt x="7993616" y="0"/>
                </a:lnTo>
                <a:lnTo>
                  <a:pt x="7993616" y="3179584"/>
                </a:lnTo>
                <a:lnTo>
                  <a:pt x="0" y="3179584"/>
                </a:lnTo>
                <a:lnTo>
                  <a:pt x="0" y="0"/>
                </a:lnTo>
                <a:close/>
              </a:path>
            </a:pathLst>
          </a:custGeom>
          <a:blipFill>
            <a:blip r:embed="rId9"/>
            <a:stretch>
              <a:fillRect l="0" t="0" r="0" b="0"/>
            </a:stretch>
          </a:blipFill>
        </p:spPr>
      </p:sp>
      <p:sp>
        <p:nvSpPr>
          <p:cNvPr name="Freeform 30" id="30"/>
          <p:cNvSpPr/>
          <p:nvPr/>
        </p:nvSpPr>
        <p:spPr>
          <a:xfrm flipH="false" flipV="false" rot="0">
            <a:off x="12318515" y="3685276"/>
            <a:ext cx="4471075" cy="2159078"/>
          </a:xfrm>
          <a:custGeom>
            <a:avLst/>
            <a:gdLst/>
            <a:ahLst/>
            <a:cxnLst/>
            <a:rect r="r" b="b" t="t" l="l"/>
            <a:pathLst>
              <a:path h="2159078" w="4471075">
                <a:moveTo>
                  <a:pt x="0" y="0"/>
                </a:moveTo>
                <a:lnTo>
                  <a:pt x="4471075" y="0"/>
                </a:lnTo>
                <a:lnTo>
                  <a:pt x="4471075" y="2159077"/>
                </a:lnTo>
                <a:lnTo>
                  <a:pt x="0" y="2159077"/>
                </a:lnTo>
                <a:lnTo>
                  <a:pt x="0" y="0"/>
                </a:lnTo>
                <a:close/>
              </a:path>
            </a:pathLst>
          </a:custGeom>
          <a:blipFill>
            <a:blip r:embed="rId10"/>
            <a:stretch>
              <a:fillRect l="0" t="0" r="0" b="0"/>
            </a:stretch>
          </a:blipFill>
        </p:spPr>
      </p:sp>
      <p:sp>
        <p:nvSpPr>
          <p:cNvPr name="TextBox 31" id="31"/>
          <p:cNvSpPr txBox="true"/>
          <p:nvPr/>
        </p:nvSpPr>
        <p:spPr>
          <a:xfrm rot="0">
            <a:off x="4367527" y="885825"/>
            <a:ext cx="9552945" cy="1244725"/>
          </a:xfrm>
          <a:prstGeom prst="rect">
            <a:avLst/>
          </a:prstGeom>
        </p:spPr>
        <p:txBody>
          <a:bodyPr anchor="t" rtlCol="false" tIns="0" lIns="0" bIns="0" rIns="0">
            <a:spAutoFit/>
          </a:bodyPr>
          <a:lstStyle/>
          <a:p>
            <a:pPr algn="ctr">
              <a:lnSpc>
                <a:spcPts val="10150"/>
              </a:lnSpc>
            </a:pPr>
            <a:r>
              <a:rPr lang="en-US" sz="7250">
                <a:solidFill>
                  <a:srgbClr val="373737"/>
                </a:solidFill>
                <a:latin typeface="Paytone One"/>
              </a:rPr>
              <a:t>MODEL EVALUATION</a:t>
            </a:r>
            <a:r>
              <a:rPr lang="en-US" sz="7250">
                <a:solidFill>
                  <a:srgbClr val="373737"/>
                </a:solidFill>
                <a:latin typeface="Paytone One"/>
              </a:rPr>
              <a:t> </a:t>
            </a:r>
          </a:p>
        </p:txBody>
      </p:sp>
      <p:sp>
        <p:nvSpPr>
          <p:cNvPr name="TextBox 32" id="32"/>
          <p:cNvSpPr txBox="true"/>
          <p:nvPr/>
        </p:nvSpPr>
        <p:spPr>
          <a:xfrm rot="0">
            <a:off x="2643183" y="3149600"/>
            <a:ext cx="2431161" cy="981710"/>
          </a:xfrm>
          <a:prstGeom prst="rect">
            <a:avLst/>
          </a:prstGeom>
        </p:spPr>
        <p:txBody>
          <a:bodyPr anchor="t" rtlCol="false" tIns="0" lIns="0" bIns="0" rIns="0">
            <a:spAutoFit/>
          </a:bodyPr>
          <a:lstStyle/>
          <a:p>
            <a:pPr>
              <a:lnSpc>
                <a:spcPts val="7839"/>
              </a:lnSpc>
            </a:pPr>
            <a:r>
              <a:rPr lang="en-US" sz="5599">
                <a:solidFill>
                  <a:srgbClr val="373737"/>
                </a:solidFill>
                <a:latin typeface="Ahkio Bold"/>
              </a:rPr>
              <a:t>KMeans</a:t>
            </a:r>
          </a:p>
        </p:txBody>
      </p:sp>
      <p:sp>
        <p:nvSpPr>
          <p:cNvPr name="TextBox 33" id="33"/>
          <p:cNvSpPr txBox="true"/>
          <p:nvPr/>
        </p:nvSpPr>
        <p:spPr>
          <a:xfrm rot="0">
            <a:off x="2838198" y="4369456"/>
            <a:ext cx="8916858" cy="1481455"/>
          </a:xfrm>
          <a:prstGeom prst="rect">
            <a:avLst/>
          </a:prstGeom>
        </p:spPr>
        <p:txBody>
          <a:bodyPr anchor="t" rtlCol="false" tIns="0" lIns="0" bIns="0" rIns="0">
            <a:spAutoFit/>
          </a:bodyPr>
          <a:lstStyle/>
          <a:p>
            <a:pPr>
              <a:lnSpc>
                <a:spcPts val="3919"/>
              </a:lnSpc>
            </a:pPr>
            <a:r>
              <a:rPr lang="en-US" sz="2799">
                <a:solidFill>
                  <a:srgbClr val="373737"/>
                </a:solidFill>
                <a:latin typeface="Ahkio"/>
              </a:rPr>
              <a:t>Method of vector quantization, originally from signal processing, that aims to partition n observations into k clusters in which each observation belongs to the cluster with the nearest mean</a:t>
            </a:r>
          </a:p>
        </p:txBody>
      </p:sp>
      <p:sp>
        <p:nvSpPr>
          <p:cNvPr name="TextBox 34" id="34"/>
          <p:cNvSpPr txBox="true"/>
          <p:nvPr/>
        </p:nvSpPr>
        <p:spPr>
          <a:xfrm rot="0">
            <a:off x="13760294" y="3043291"/>
            <a:ext cx="1579957" cy="641985"/>
          </a:xfrm>
          <a:prstGeom prst="rect">
            <a:avLst/>
          </a:prstGeom>
        </p:spPr>
        <p:txBody>
          <a:bodyPr anchor="t" rtlCol="false" tIns="0" lIns="0" bIns="0" rIns="0">
            <a:spAutoFit/>
          </a:bodyPr>
          <a:lstStyle/>
          <a:p>
            <a:pPr algn="ctr">
              <a:lnSpc>
                <a:spcPts val="5040"/>
              </a:lnSpc>
            </a:pPr>
            <a:r>
              <a:rPr lang="en-US" sz="3600">
                <a:solidFill>
                  <a:srgbClr val="373737"/>
                </a:solidFill>
                <a:latin typeface="Ahkio"/>
              </a:rPr>
              <a:t>Results</a:t>
            </a:r>
          </a:p>
        </p:txBody>
      </p:sp>
      <p:sp>
        <p:nvSpPr>
          <p:cNvPr name="TextBox 35" id="35"/>
          <p:cNvSpPr txBox="true"/>
          <p:nvPr/>
        </p:nvSpPr>
        <p:spPr>
          <a:xfrm rot="0">
            <a:off x="1966768" y="6172379"/>
            <a:ext cx="2214896" cy="2975610"/>
          </a:xfrm>
          <a:prstGeom prst="rect">
            <a:avLst/>
          </a:prstGeom>
        </p:spPr>
        <p:txBody>
          <a:bodyPr anchor="t" rtlCol="false" tIns="0" lIns="0" bIns="0" rIns="0">
            <a:spAutoFit/>
          </a:bodyPr>
          <a:lstStyle/>
          <a:p>
            <a:pPr>
              <a:lnSpc>
                <a:spcPts val="2940"/>
              </a:lnSpc>
            </a:pPr>
            <a:r>
              <a:rPr lang="en-US" sz="2100">
                <a:solidFill>
                  <a:srgbClr val="373737"/>
                </a:solidFill>
                <a:latin typeface="Ahkio"/>
              </a:rPr>
              <a:t>Best Parameters: </a:t>
            </a:r>
          </a:p>
          <a:p>
            <a:pPr marL="453390" indent="-226695" lvl="1">
              <a:lnSpc>
                <a:spcPts val="2940"/>
              </a:lnSpc>
              <a:buFont typeface="Arial"/>
              <a:buChar char="•"/>
            </a:pPr>
            <a:r>
              <a:rPr lang="en-US" sz="2100">
                <a:solidFill>
                  <a:srgbClr val="373737"/>
                </a:solidFill>
                <a:latin typeface="Ahkio"/>
              </a:rPr>
              <a:t>init = k-means++</a:t>
            </a:r>
          </a:p>
          <a:p>
            <a:pPr marL="453390" indent="-226695" lvl="1">
              <a:lnSpc>
                <a:spcPts val="2940"/>
              </a:lnSpc>
              <a:buFont typeface="Arial"/>
              <a:buChar char="•"/>
            </a:pPr>
            <a:r>
              <a:rPr lang="en-US" sz="2100">
                <a:solidFill>
                  <a:srgbClr val="373737"/>
                </a:solidFill>
                <a:latin typeface="Ahkio"/>
              </a:rPr>
              <a:t>max_iter = 150</a:t>
            </a:r>
          </a:p>
          <a:p>
            <a:pPr marL="453390" indent="-226695" lvl="1">
              <a:lnSpc>
                <a:spcPts val="2940"/>
              </a:lnSpc>
              <a:buFont typeface="Arial"/>
              <a:buChar char="•"/>
            </a:pPr>
            <a:r>
              <a:rPr lang="en-US" sz="2100">
                <a:solidFill>
                  <a:srgbClr val="373737"/>
                </a:solidFill>
                <a:latin typeface="Ahkio"/>
              </a:rPr>
              <a:t>n_clusters = 7</a:t>
            </a:r>
          </a:p>
          <a:p>
            <a:pPr marL="453390" indent="-226695" lvl="1">
              <a:lnSpc>
                <a:spcPts val="2940"/>
              </a:lnSpc>
              <a:buFont typeface="Arial"/>
              <a:buChar char="•"/>
            </a:pPr>
            <a:r>
              <a:rPr lang="en-US" sz="2100">
                <a:solidFill>
                  <a:srgbClr val="373737"/>
                </a:solidFill>
                <a:latin typeface="Ahkio"/>
              </a:rPr>
              <a:t>n_init = 25</a:t>
            </a:r>
          </a:p>
          <a:p>
            <a:pPr>
              <a:lnSpc>
                <a:spcPts val="2940"/>
              </a:lnSpc>
            </a:pPr>
          </a:p>
          <a:p>
            <a:pPr>
              <a:lnSpc>
                <a:spcPts val="2940"/>
              </a:lnSpc>
            </a:pPr>
            <a:r>
              <a:rPr lang="en-US" sz="2100">
                <a:solidFill>
                  <a:srgbClr val="373737"/>
                </a:solidFill>
                <a:latin typeface="Ahkio"/>
              </a:rPr>
              <a:t>Silhouette Score:</a:t>
            </a:r>
          </a:p>
          <a:p>
            <a:pPr marL="453390" indent="-226695" lvl="1">
              <a:lnSpc>
                <a:spcPts val="2940"/>
              </a:lnSpc>
              <a:buFont typeface="Arial"/>
              <a:buChar char="•"/>
            </a:pPr>
            <a:r>
              <a:rPr lang="en-US" sz="2100">
                <a:solidFill>
                  <a:srgbClr val="373737"/>
                </a:solidFill>
                <a:latin typeface="Ahkio"/>
              </a:rPr>
              <a:t>0.4648</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7D7AAD"/>
        </a:solidFill>
      </p:bgPr>
    </p:bg>
    <p:spTree>
      <p:nvGrpSpPr>
        <p:cNvPr id="1" name=""/>
        <p:cNvGrpSpPr/>
        <p:nvPr/>
      </p:nvGrpSpPr>
      <p:grpSpPr>
        <a:xfrm>
          <a:off x="0" y="0"/>
          <a:ext cx="0" cy="0"/>
          <a:chOff x="0" y="0"/>
          <a:chExt cx="0" cy="0"/>
        </a:xfrm>
      </p:grpSpPr>
      <p:grpSp>
        <p:nvGrpSpPr>
          <p:cNvPr name="Group 2" id="2"/>
          <p:cNvGrpSpPr/>
          <p:nvPr/>
        </p:nvGrpSpPr>
        <p:grpSpPr>
          <a:xfrm rot="0">
            <a:off x="689548" y="190801"/>
            <a:ext cx="17598452" cy="9798823"/>
            <a:chOff x="0" y="0"/>
            <a:chExt cx="4634983" cy="2580760"/>
          </a:xfrm>
        </p:grpSpPr>
        <p:sp>
          <p:nvSpPr>
            <p:cNvPr name="Freeform 3" id="3"/>
            <p:cNvSpPr/>
            <p:nvPr/>
          </p:nvSpPr>
          <p:spPr>
            <a:xfrm flipH="false" flipV="false" rot="0">
              <a:off x="0" y="0"/>
              <a:ext cx="4634983" cy="2580760"/>
            </a:xfrm>
            <a:custGeom>
              <a:avLst/>
              <a:gdLst/>
              <a:ahLst/>
              <a:cxnLst/>
              <a:rect r="r" b="b" t="t" l="l"/>
              <a:pathLst>
                <a:path h="2580760" w="4634983">
                  <a:moveTo>
                    <a:pt x="0" y="0"/>
                  </a:moveTo>
                  <a:lnTo>
                    <a:pt x="4634983" y="0"/>
                  </a:lnTo>
                  <a:lnTo>
                    <a:pt x="4634983" y="2580760"/>
                  </a:lnTo>
                  <a:lnTo>
                    <a:pt x="0" y="2580760"/>
                  </a:lnTo>
                  <a:close/>
                </a:path>
              </a:pathLst>
            </a:custGeom>
            <a:solidFill>
              <a:srgbClr val="FDC9C3"/>
            </a:solidFill>
          </p:spPr>
        </p:sp>
        <p:sp>
          <p:nvSpPr>
            <p:cNvPr name="TextBox 4" id="4"/>
            <p:cNvSpPr txBox="true"/>
            <p:nvPr/>
          </p:nvSpPr>
          <p:spPr>
            <a:xfrm>
              <a:off x="0" y="-47625"/>
              <a:ext cx="4634983" cy="262838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06157" y="526717"/>
            <a:ext cx="17675685" cy="9233566"/>
            <a:chOff x="0" y="0"/>
            <a:chExt cx="23567581" cy="12311421"/>
          </a:xfrm>
        </p:grpSpPr>
        <p:grpSp>
          <p:nvGrpSpPr>
            <p:cNvPr name="Group 6" id="6"/>
            <p:cNvGrpSpPr/>
            <p:nvPr/>
          </p:nvGrpSpPr>
          <p:grpSpPr>
            <a:xfrm rot="0">
              <a:off x="22161767" y="153722"/>
              <a:ext cx="1405813" cy="2808667"/>
              <a:chOff x="0" y="0"/>
              <a:chExt cx="277692" cy="554798"/>
            </a:xfrm>
          </p:grpSpPr>
          <p:sp>
            <p:nvSpPr>
              <p:cNvPr name="Freeform 7" id="7"/>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B6B4DD"/>
              </a:solidFill>
            </p:spPr>
          </p:sp>
          <p:sp>
            <p:nvSpPr>
              <p:cNvPr name="TextBox 8" id="8"/>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2161767" y="3164810"/>
              <a:ext cx="1405813" cy="2808667"/>
              <a:chOff x="0" y="0"/>
              <a:chExt cx="277692" cy="554798"/>
            </a:xfrm>
          </p:grpSpPr>
          <p:sp>
            <p:nvSpPr>
              <p:cNvPr name="Freeform 10" id="10"/>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E692"/>
              </a:solidFill>
            </p:spPr>
          </p:sp>
          <p:sp>
            <p:nvSpPr>
              <p:cNvPr name="TextBox 11" id="11"/>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2161767" y="6175898"/>
              <a:ext cx="1405813" cy="2808667"/>
              <a:chOff x="0" y="0"/>
              <a:chExt cx="277692" cy="554798"/>
            </a:xfrm>
          </p:grpSpPr>
          <p:sp>
            <p:nvSpPr>
              <p:cNvPr name="Freeform 13" id="13"/>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D8D3"/>
              </a:solidFill>
            </p:spPr>
          </p:sp>
          <p:sp>
            <p:nvSpPr>
              <p:cNvPr name="TextBox 14" id="14"/>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2161767" y="9186986"/>
              <a:ext cx="1405813" cy="2808667"/>
              <a:chOff x="0" y="0"/>
              <a:chExt cx="277692" cy="554798"/>
            </a:xfrm>
          </p:grpSpPr>
          <p:sp>
            <p:nvSpPr>
              <p:cNvPr name="Freeform 16" id="16"/>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D8EEFF"/>
              </a:solidFill>
            </p:spPr>
          </p:sp>
          <p:sp>
            <p:nvSpPr>
              <p:cNvPr name="TextBox 17" id="17"/>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742874" y="0"/>
              <a:ext cx="21885452" cy="12311421"/>
              <a:chOff x="0" y="0"/>
              <a:chExt cx="4323052" cy="2431886"/>
            </a:xfrm>
          </p:grpSpPr>
          <p:sp>
            <p:nvSpPr>
              <p:cNvPr name="Freeform 19" id="19"/>
              <p:cNvSpPr/>
              <p:nvPr/>
            </p:nvSpPr>
            <p:spPr>
              <a:xfrm flipH="false" flipV="false" rot="0">
                <a:off x="0" y="0"/>
                <a:ext cx="4323052" cy="2431886"/>
              </a:xfrm>
              <a:custGeom>
                <a:avLst/>
                <a:gdLst/>
                <a:ahLst/>
                <a:cxnLst/>
                <a:rect r="r" b="b" t="t" l="l"/>
                <a:pathLst>
                  <a:path h="2431886" w="4323052">
                    <a:moveTo>
                      <a:pt x="0" y="0"/>
                    </a:moveTo>
                    <a:lnTo>
                      <a:pt x="4323052" y="0"/>
                    </a:lnTo>
                    <a:lnTo>
                      <a:pt x="4323052" y="2431886"/>
                    </a:lnTo>
                    <a:lnTo>
                      <a:pt x="0" y="2431886"/>
                    </a:lnTo>
                    <a:close/>
                  </a:path>
                </a:pathLst>
              </a:custGeom>
              <a:solidFill>
                <a:srgbClr val="FFFFFF"/>
              </a:solidFill>
            </p:spPr>
          </p:sp>
          <p:sp>
            <p:nvSpPr>
              <p:cNvPr name="TextBox 20" id="20"/>
              <p:cNvSpPr txBox="true"/>
              <p:nvPr/>
            </p:nvSpPr>
            <p:spPr>
              <a:xfrm>
                <a:off x="0" y="-47625"/>
                <a:ext cx="4323052" cy="2479511"/>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0" y="153722"/>
              <a:ext cx="1485749" cy="11842925"/>
            </a:xfrm>
            <a:custGeom>
              <a:avLst/>
              <a:gdLst/>
              <a:ahLst/>
              <a:cxnLst/>
              <a:rect r="r" b="b" t="t" l="l"/>
              <a:pathLst>
                <a:path h="11842925" w="1485749">
                  <a:moveTo>
                    <a:pt x="0" y="0"/>
                  </a:moveTo>
                  <a:lnTo>
                    <a:pt x="1485749" y="0"/>
                  </a:lnTo>
                  <a:lnTo>
                    <a:pt x="1485749" y="11842924"/>
                  </a:lnTo>
                  <a:lnTo>
                    <a:pt x="0" y="11842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2" id="22"/>
          <p:cNvGrpSpPr/>
          <p:nvPr/>
        </p:nvGrpSpPr>
        <p:grpSpPr>
          <a:xfrm rot="0">
            <a:off x="1657893" y="2992406"/>
            <a:ext cx="15423811" cy="6474246"/>
            <a:chOff x="0" y="0"/>
            <a:chExt cx="4062238" cy="1705151"/>
          </a:xfrm>
        </p:grpSpPr>
        <p:sp>
          <p:nvSpPr>
            <p:cNvPr name="Freeform 23" id="23"/>
            <p:cNvSpPr/>
            <p:nvPr/>
          </p:nvSpPr>
          <p:spPr>
            <a:xfrm flipH="false" flipV="false" rot="0">
              <a:off x="0" y="0"/>
              <a:ext cx="4062238" cy="1705151"/>
            </a:xfrm>
            <a:custGeom>
              <a:avLst/>
              <a:gdLst/>
              <a:ahLst/>
              <a:cxnLst/>
              <a:rect r="r" b="b" t="t" l="l"/>
              <a:pathLst>
                <a:path h="1705151" w="4062238">
                  <a:moveTo>
                    <a:pt x="32626" y="0"/>
                  </a:moveTo>
                  <a:lnTo>
                    <a:pt x="4029612" y="0"/>
                  </a:lnTo>
                  <a:cubicBezTo>
                    <a:pt x="4047631" y="0"/>
                    <a:pt x="4062238" y="14607"/>
                    <a:pt x="4062238" y="32626"/>
                  </a:cubicBezTo>
                  <a:lnTo>
                    <a:pt x="4062238" y="1672525"/>
                  </a:lnTo>
                  <a:cubicBezTo>
                    <a:pt x="4062238" y="1690544"/>
                    <a:pt x="4047631" y="1705151"/>
                    <a:pt x="4029612" y="1705151"/>
                  </a:cubicBezTo>
                  <a:lnTo>
                    <a:pt x="32626" y="1705151"/>
                  </a:lnTo>
                  <a:cubicBezTo>
                    <a:pt x="14607" y="1705151"/>
                    <a:pt x="0" y="1690544"/>
                    <a:pt x="0" y="1672525"/>
                  </a:cubicBezTo>
                  <a:lnTo>
                    <a:pt x="0" y="32626"/>
                  </a:lnTo>
                  <a:cubicBezTo>
                    <a:pt x="0" y="14607"/>
                    <a:pt x="14607" y="0"/>
                    <a:pt x="32626" y="0"/>
                  </a:cubicBezTo>
                  <a:close/>
                </a:path>
              </a:pathLst>
            </a:custGeom>
            <a:solidFill>
              <a:srgbClr val="000000">
                <a:alpha val="0"/>
              </a:srgbClr>
            </a:solidFill>
            <a:ln w="28575" cap="rnd">
              <a:solidFill>
                <a:srgbClr val="000000"/>
              </a:solidFill>
              <a:prstDash val="solid"/>
              <a:round/>
            </a:ln>
          </p:spPr>
        </p:sp>
        <p:sp>
          <p:nvSpPr>
            <p:cNvPr name="TextBox 24" id="24"/>
            <p:cNvSpPr txBox="true"/>
            <p:nvPr/>
          </p:nvSpPr>
          <p:spPr>
            <a:xfrm>
              <a:off x="0" y="-47625"/>
              <a:ext cx="4062238" cy="1752776"/>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16764632" y="8761085"/>
            <a:ext cx="1074226" cy="1411135"/>
          </a:xfrm>
          <a:custGeom>
            <a:avLst/>
            <a:gdLst/>
            <a:ahLst/>
            <a:cxnLst/>
            <a:rect r="r" b="b" t="t" l="l"/>
            <a:pathLst>
              <a:path h="1411135" w="1074226">
                <a:moveTo>
                  <a:pt x="0" y="0"/>
                </a:moveTo>
                <a:lnTo>
                  <a:pt x="1074226" y="0"/>
                </a:lnTo>
                <a:lnTo>
                  <a:pt x="1074226" y="1411134"/>
                </a:lnTo>
                <a:lnTo>
                  <a:pt x="0" y="14111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4181665" y="6526076"/>
            <a:ext cx="8407062" cy="2680742"/>
          </a:xfrm>
          <a:custGeom>
            <a:avLst/>
            <a:gdLst/>
            <a:ahLst/>
            <a:cxnLst/>
            <a:rect r="r" b="b" t="t" l="l"/>
            <a:pathLst>
              <a:path h="2680742" w="8407062">
                <a:moveTo>
                  <a:pt x="0" y="0"/>
                </a:moveTo>
                <a:lnTo>
                  <a:pt x="8407062" y="0"/>
                </a:lnTo>
                <a:lnTo>
                  <a:pt x="8407062" y="2680743"/>
                </a:lnTo>
                <a:lnTo>
                  <a:pt x="0" y="2680743"/>
                </a:lnTo>
                <a:lnTo>
                  <a:pt x="0" y="0"/>
                </a:lnTo>
                <a:close/>
              </a:path>
            </a:pathLst>
          </a:custGeom>
          <a:blipFill>
            <a:blip r:embed="rId6"/>
            <a:stretch>
              <a:fillRect l="0" t="0" r="0" b="0"/>
            </a:stretch>
          </a:blipFill>
        </p:spPr>
      </p:sp>
      <p:sp>
        <p:nvSpPr>
          <p:cNvPr name="Freeform 27" id="27"/>
          <p:cNvSpPr/>
          <p:nvPr/>
        </p:nvSpPr>
        <p:spPr>
          <a:xfrm flipH="false" flipV="false" rot="0">
            <a:off x="12672298" y="3685276"/>
            <a:ext cx="3755948" cy="2760228"/>
          </a:xfrm>
          <a:custGeom>
            <a:avLst/>
            <a:gdLst/>
            <a:ahLst/>
            <a:cxnLst/>
            <a:rect r="r" b="b" t="t" l="l"/>
            <a:pathLst>
              <a:path h="2760228" w="3755948">
                <a:moveTo>
                  <a:pt x="0" y="0"/>
                </a:moveTo>
                <a:lnTo>
                  <a:pt x="3755949" y="0"/>
                </a:lnTo>
                <a:lnTo>
                  <a:pt x="3755949" y="2760228"/>
                </a:lnTo>
                <a:lnTo>
                  <a:pt x="0" y="2760228"/>
                </a:lnTo>
                <a:lnTo>
                  <a:pt x="0" y="0"/>
                </a:lnTo>
                <a:close/>
              </a:path>
            </a:pathLst>
          </a:custGeom>
          <a:blipFill>
            <a:blip r:embed="rId7"/>
            <a:stretch>
              <a:fillRect l="0" t="0" r="0" b="0"/>
            </a:stretch>
          </a:blipFill>
        </p:spPr>
      </p:sp>
      <p:sp>
        <p:nvSpPr>
          <p:cNvPr name="Freeform 28" id="28"/>
          <p:cNvSpPr/>
          <p:nvPr/>
        </p:nvSpPr>
        <p:spPr>
          <a:xfrm flipH="false" flipV="false" rot="0">
            <a:off x="12672298" y="6474595"/>
            <a:ext cx="4092334" cy="2783705"/>
          </a:xfrm>
          <a:custGeom>
            <a:avLst/>
            <a:gdLst/>
            <a:ahLst/>
            <a:cxnLst/>
            <a:rect r="r" b="b" t="t" l="l"/>
            <a:pathLst>
              <a:path h="2783705" w="4092334">
                <a:moveTo>
                  <a:pt x="0" y="0"/>
                </a:moveTo>
                <a:lnTo>
                  <a:pt x="4092334" y="0"/>
                </a:lnTo>
                <a:lnTo>
                  <a:pt x="4092334" y="2783705"/>
                </a:lnTo>
                <a:lnTo>
                  <a:pt x="0" y="2783705"/>
                </a:lnTo>
                <a:lnTo>
                  <a:pt x="0" y="0"/>
                </a:lnTo>
                <a:close/>
              </a:path>
            </a:pathLst>
          </a:custGeom>
          <a:blipFill>
            <a:blip r:embed="rId8"/>
            <a:stretch>
              <a:fillRect l="0" t="0" r="0" b="0"/>
            </a:stretch>
          </a:blipFill>
        </p:spPr>
      </p:sp>
      <p:sp>
        <p:nvSpPr>
          <p:cNvPr name="TextBox 29" id="29"/>
          <p:cNvSpPr txBox="true"/>
          <p:nvPr/>
        </p:nvSpPr>
        <p:spPr>
          <a:xfrm rot="0">
            <a:off x="2643183" y="3149600"/>
            <a:ext cx="7257786" cy="981710"/>
          </a:xfrm>
          <a:prstGeom prst="rect">
            <a:avLst/>
          </a:prstGeom>
        </p:spPr>
        <p:txBody>
          <a:bodyPr anchor="t" rtlCol="false" tIns="0" lIns="0" bIns="0" rIns="0">
            <a:spAutoFit/>
          </a:bodyPr>
          <a:lstStyle/>
          <a:p>
            <a:pPr>
              <a:lnSpc>
                <a:spcPts val="7839"/>
              </a:lnSpc>
            </a:pPr>
            <a:r>
              <a:rPr lang="en-US" sz="5599">
                <a:solidFill>
                  <a:srgbClr val="373737"/>
                </a:solidFill>
                <a:latin typeface="Ahkio Bold"/>
              </a:rPr>
              <a:t>Hierarchical Clustering</a:t>
            </a:r>
          </a:p>
        </p:txBody>
      </p:sp>
      <p:sp>
        <p:nvSpPr>
          <p:cNvPr name="TextBox 30" id="30"/>
          <p:cNvSpPr txBox="true"/>
          <p:nvPr/>
        </p:nvSpPr>
        <p:spPr>
          <a:xfrm rot="0">
            <a:off x="2838198" y="4369456"/>
            <a:ext cx="8916858" cy="1481455"/>
          </a:xfrm>
          <a:prstGeom prst="rect">
            <a:avLst/>
          </a:prstGeom>
        </p:spPr>
        <p:txBody>
          <a:bodyPr anchor="t" rtlCol="false" tIns="0" lIns="0" bIns="0" rIns="0">
            <a:spAutoFit/>
          </a:bodyPr>
          <a:lstStyle/>
          <a:p>
            <a:pPr>
              <a:lnSpc>
                <a:spcPts val="3919"/>
              </a:lnSpc>
            </a:pPr>
            <a:r>
              <a:rPr lang="en-US" sz="2799">
                <a:solidFill>
                  <a:srgbClr val="373737"/>
                </a:solidFill>
                <a:latin typeface="Ahkio"/>
              </a:rPr>
              <a:t>Separates data into groups based on some measure of similarity, finding a way to measure how they're alike and different, and further narrowing down the data. Good for Anomaly Detection!</a:t>
            </a:r>
          </a:p>
        </p:txBody>
      </p:sp>
      <p:sp>
        <p:nvSpPr>
          <p:cNvPr name="TextBox 31" id="31"/>
          <p:cNvSpPr txBox="true"/>
          <p:nvPr/>
        </p:nvSpPr>
        <p:spPr>
          <a:xfrm rot="0">
            <a:off x="13760294" y="3043291"/>
            <a:ext cx="1579957" cy="641985"/>
          </a:xfrm>
          <a:prstGeom prst="rect">
            <a:avLst/>
          </a:prstGeom>
        </p:spPr>
        <p:txBody>
          <a:bodyPr anchor="t" rtlCol="false" tIns="0" lIns="0" bIns="0" rIns="0">
            <a:spAutoFit/>
          </a:bodyPr>
          <a:lstStyle/>
          <a:p>
            <a:pPr algn="ctr">
              <a:lnSpc>
                <a:spcPts val="5040"/>
              </a:lnSpc>
            </a:pPr>
            <a:r>
              <a:rPr lang="en-US" sz="3600">
                <a:solidFill>
                  <a:srgbClr val="373737"/>
                </a:solidFill>
                <a:latin typeface="Ahkio"/>
              </a:rPr>
              <a:t>Results</a:t>
            </a:r>
          </a:p>
        </p:txBody>
      </p:sp>
      <p:sp>
        <p:nvSpPr>
          <p:cNvPr name="TextBox 32" id="32"/>
          <p:cNvSpPr txBox="true"/>
          <p:nvPr/>
        </p:nvSpPr>
        <p:spPr>
          <a:xfrm rot="0">
            <a:off x="1950517" y="6468926"/>
            <a:ext cx="2454915" cy="2493482"/>
          </a:xfrm>
          <a:prstGeom prst="rect">
            <a:avLst/>
          </a:prstGeom>
        </p:spPr>
        <p:txBody>
          <a:bodyPr anchor="t" rtlCol="false" tIns="0" lIns="0" bIns="0" rIns="0">
            <a:spAutoFit/>
          </a:bodyPr>
          <a:lstStyle/>
          <a:p>
            <a:pPr>
              <a:lnSpc>
                <a:spcPts val="2812"/>
              </a:lnSpc>
            </a:pPr>
            <a:r>
              <a:rPr lang="en-US" sz="2008">
                <a:solidFill>
                  <a:srgbClr val="373737"/>
                </a:solidFill>
                <a:latin typeface="Ahkio"/>
              </a:rPr>
              <a:t>Best Parameters: </a:t>
            </a:r>
          </a:p>
          <a:p>
            <a:pPr marL="433693" indent="-216846" lvl="1">
              <a:lnSpc>
                <a:spcPts val="2812"/>
              </a:lnSpc>
              <a:buFont typeface="Arial"/>
              <a:buChar char="•"/>
            </a:pPr>
            <a:r>
              <a:rPr lang="en-US" sz="2008">
                <a:solidFill>
                  <a:srgbClr val="373737"/>
                </a:solidFill>
                <a:latin typeface="Ahkio"/>
              </a:rPr>
              <a:t>affinity = euclidean</a:t>
            </a:r>
          </a:p>
          <a:p>
            <a:pPr marL="433693" indent="-216846" lvl="1">
              <a:lnSpc>
                <a:spcPts val="2812"/>
              </a:lnSpc>
              <a:buFont typeface="Arial"/>
              <a:buChar char="•"/>
            </a:pPr>
            <a:r>
              <a:rPr lang="en-US" sz="2008">
                <a:solidFill>
                  <a:srgbClr val="373737"/>
                </a:solidFill>
                <a:latin typeface="Ahkio"/>
              </a:rPr>
              <a:t>linkage = average </a:t>
            </a:r>
          </a:p>
          <a:p>
            <a:pPr marL="433693" indent="-216846" lvl="1">
              <a:lnSpc>
                <a:spcPts val="2812"/>
              </a:lnSpc>
              <a:buFont typeface="Arial"/>
              <a:buChar char="•"/>
            </a:pPr>
            <a:r>
              <a:rPr lang="en-US" sz="2008">
                <a:solidFill>
                  <a:srgbClr val="373737"/>
                </a:solidFill>
                <a:latin typeface="Ahkio"/>
              </a:rPr>
              <a:t>n_clusters = 7</a:t>
            </a:r>
          </a:p>
          <a:p>
            <a:pPr>
              <a:lnSpc>
                <a:spcPts val="2812"/>
              </a:lnSpc>
            </a:pPr>
          </a:p>
          <a:p>
            <a:pPr>
              <a:lnSpc>
                <a:spcPts val="2812"/>
              </a:lnSpc>
            </a:pPr>
            <a:r>
              <a:rPr lang="en-US" sz="2008">
                <a:solidFill>
                  <a:srgbClr val="373737"/>
                </a:solidFill>
                <a:latin typeface="Ahkio"/>
              </a:rPr>
              <a:t>Silhouette Score:</a:t>
            </a:r>
          </a:p>
          <a:p>
            <a:pPr marL="433693" indent="-216846" lvl="1">
              <a:lnSpc>
                <a:spcPts val="2812"/>
              </a:lnSpc>
              <a:buFont typeface="Arial"/>
              <a:buChar char="•"/>
            </a:pPr>
            <a:r>
              <a:rPr lang="en-US" sz="2008">
                <a:solidFill>
                  <a:srgbClr val="373737"/>
                </a:solidFill>
                <a:latin typeface="Ahkio"/>
              </a:rPr>
              <a:t>0.4483</a:t>
            </a:r>
          </a:p>
        </p:txBody>
      </p:sp>
      <p:sp>
        <p:nvSpPr>
          <p:cNvPr name="TextBox 33" id="33"/>
          <p:cNvSpPr txBox="true"/>
          <p:nvPr/>
        </p:nvSpPr>
        <p:spPr>
          <a:xfrm rot="0">
            <a:off x="4367527" y="885825"/>
            <a:ext cx="9552945" cy="1244725"/>
          </a:xfrm>
          <a:prstGeom prst="rect">
            <a:avLst/>
          </a:prstGeom>
        </p:spPr>
        <p:txBody>
          <a:bodyPr anchor="t" rtlCol="false" tIns="0" lIns="0" bIns="0" rIns="0">
            <a:spAutoFit/>
          </a:bodyPr>
          <a:lstStyle/>
          <a:p>
            <a:pPr algn="ctr">
              <a:lnSpc>
                <a:spcPts val="10150"/>
              </a:lnSpc>
            </a:pPr>
            <a:r>
              <a:rPr lang="en-US" sz="7250">
                <a:solidFill>
                  <a:srgbClr val="373737"/>
                </a:solidFill>
                <a:latin typeface="Paytone One"/>
              </a:rPr>
              <a:t>MODEL EVALUATION</a:t>
            </a:r>
            <a:r>
              <a:rPr lang="en-US" sz="7250">
                <a:solidFill>
                  <a:srgbClr val="373737"/>
                </a:solidFill>
                <a:latin typeface="Paytone One"/>
              </a:rPr>
              <a:t> </a:t>
            </a:r>
          </a:p>
        </p:txBody>
      </p:sp>
      <p:sp>
        <p:nvSpPr>
          <p:cNvPr name="Freeform 34" id="34"/>
          <p:cNvSpPr/>
          <p:nvPr/>
        </p:nvSpPr>
        <p:spPr>
          <a:xfrm flipH="false" flipV="false" rot="0">
            <a:off x="3085175" y="1028700"/>
            <a:ext cx="1082327" cy="1359281"/>
          </a:xfrm>
          <a:custGeom>
            <a:avLst/>
            <a:gdLst/>
            <a:ahLst/>
            <a:cxnLst/>
            <a:rect r="r" b="b" t="t" l="l"/>
            <a:pathLst>
              <a:path h="1359281" w="1082327">
                <a:moveTo>
                  <a:pt x="0" y="0"/>
                </a:moveTo>
                <a:lnTo>
                  <a:pt x="1082327" y="0"/>
                </a:lnTo>
                <a:lnTo>
                  <a:pt x="1082327" y="1359281"/>
                </a:lnTo>
                <a:lnTo>
                  <a:pt x="0" y="13592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5" id="35"/>
          <p:cNvSpPr/>
          <p:nvPr/>
        </p:nvSpPr>
        <p:spPr>
          <a:xfrm flipH="true" flipV="false" rot="0">
            <a:off x="14122868" y="1028700"/>
            <a:ext cx="1082327" cy="1359281"/>
          </a:xfrm>
          <a:custGeom>
            <a:avLst/>
            <a:gdLst/>
            <a:ahLst/>
            <a:cxnLst/>
            <a:rect r="r" b="b" t="t" l="l"/>
            <a:pathLst>
              <a:path h="1359281" w="1082327">
                <a:moveTo>
                  <a:pt x="1082327" y="0"/>
                </a:moveTo>
                <a:lnTo>
                  <a:pt x="0" y="0"/>
                </a:lnTo>
                <a:lnTo>
                  <a:pt x="0" y="1359281"/>
                </a:lnTo>
                <a:lnTo>
                  <a:pt x="1082327" y="1359281"/>
                </a:lnTo>
                <a:lnTo>
                  <a:pt x="108232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7D7AAD"/>
        </a:solidFill>
      </p:bgPr>
    </p:bg>
    <p:spTree>
      <p:nvGrpSpPr>
        <p:cNvPr id="1" name=""/>
        <p:cNvGrpSpPr/>
        <p:nvPr/>
      </p:nvGrpSpPr>
      <p:grpSpPr>
        <a:xfrm>
          <a:off x="0" y="0"/>
          <a:ext cx="0" cy="0"/>
          <a:chOff x="0" y="0"/>
          <a:chExt cx="0" cy="0"/>
        </a:xfrm>
      </p:grpSpPr>
      <p:grpSp>
        <p:nvGrpSpPr>
          <p:cNvPr name="Group 2" id="2"/>
          <p:cNvGrpSpPr/>
          <p:nvPr/>
        </p:nvGrpSpPr>
        <p:grpSpPr>
          <a:xfrm rot="0">
            <a:off x="689548" y="190801"/>
            <a:ext cx="17598452" cy="9798823"/>
            <a:chOff x="0" y="0"/>
            <a:chExt cx="4634983" cy="2580760"/>
          </a:xfrm>
        </p:grpSpPr>
        <p:sp>
          <p:nvSpPr>
            <p:cNvPr name="Freeform 3" id="3"/>
            <p:cNvSpPr/>
            <p:nvPr/>
          </p:nvSpPr>
          <p:spPr>
            <a:xfrm flipH="false" flipV="false" rot="0">
              <a:off x="0" y="0"/>
              <a:ext cx="4634983" cy="2580760"/>
            </a:xfrm>
            <a:custGeom>
              <a:avLst/>
              <a:gdLst/>
              <a:ahLst/>
              <a:cxnLst/>
              <a:rect r="r" b="b" t="t" l="l"/>
              <a:pathLst>
                <a:path h="2580760" w="4634983">
                  <a:moveTo>
                    <a:pt x="0" y="0"/>
                  </a:moveTo>
                  <a:lnTo>
                    <a:pt x="4634983" y="0"/>
                  </a:lnTo>
                  <a:lnTo>
                    <a:pt x="4634983" y="2580760"/>
                  </a:lnTo>
                  <a:lnTo>
                    <a:pt x="0" y="2580760"/>
                  </a:lnTo>
                  <a:close/>
                </a:path>
              </a:pathLst>
            </a:custGeom>
            <a:solidFill>
              <a:srgbClr val="FDC9C3"/>
            </a:solidFill>
          </p:spPr>
        </p:sp>
        <p:sp>
          <p:nvSpPr>
            <p:cNvPr name="TextBox 4" id="4"/>
            <p:cNvSpPr txBox="true"/>
            <p:nvPr/>
          </p:nvSpPr>
          <p:spPr>
            <a:xfrm>
              <a:off x="0" y="-47625"/>
              <a:ext cx="4634983" cy="262838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06157" y="526717"/>
            <a:ext cx="17675685" cy="9233566"/>
            <a:chOff x="0" y="0"/>
            <a:chExt cx="23567581" cy="12311421"/>
          </a:xfrm>
        </p:grpSpPr>
        <p:grpSp>
          <p:nvGrpSpPr>
            <p:cNvPr name="Group 6" id="6"/>
            <p:cNvGrpSpPr/>
            <p:nvPr/>
          </p:nvGrpSpPr>
          <p:grpSpPr>
            <a:xfrm rot="0">
              <a:off x="22161767" y="153722"/>
              <a:ext cx="1405813" cy="2808667"/>
              <a:chOff x="0" y="0"/>
              <a:chExt cx="277692" cy="554798"/>
            </a:xfrm>
          </p:grpSpPr>
          <p:sp>
            <p:nvSpPr>
              <p:cNvPr name="Freeform 7" id="7"/>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B6B4DD"/>
              </a:solidFill>
            </p:spPr>
          </p:sp>
          <p:sp>
            <p:nvSpPr>
              <p:cNvPr name="TextBox 8" id="8"/>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2161767" y="3164810"/>
              <a:ext cx="1405813" cy="2808667"/>
              <a:chOff x="0" y="0"/>
              <a:chExt cx="277692" cy="554798"/>
            </a:xfrm>
          </p:grpSpPr>
          <p:sp>
            <p:nvSpPr>
              <p:cNvPr name="Freeform 10" id="10"/>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E692"/>
              </a:solidFill>
            </p:spPr>
          </p:sp>
          <p:sp>
            <p:nvSpPr>
              <p:cNvPr name="TextBox 11" id="11"/>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2161767" y="6175898"/>
              <a:ext cx="1405813" cy="2808667"/>
              <a:chOff x="0" y="0"/>
              <a:chExt cx="277692" cy="554798"/>
            </a:xfrm>
          </p:grpSpPr>
          <p:sp>
            <p:nvSpPr>
              <p:cNvPr name="Freeform 13" id="13"/>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D8D3"/>
              </a:solidFill>
            </p:spPr>
          </p:sp>
          <p:sp>
            <p:nvSpPr>
              <p:cNvPr name="TextBox 14" id="14"/>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2161767" y="9186986"/>
              <a:ext cx="1405813" cy="2808667"/>
              <a:chOff x="0" y="0"/>
              <a:chExt cx="277692" cy="554798"/>
            </a:xfrm>
          </p:grpSpPr>
          <p:sp>
            <p:nvSpPr>
              <p:cNvPr name="Freeform 16" id="16"/>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D8EEFF"/>
              </a:solidFill>
            </p:spPr>
          </p:sp>
          <p:sp>
            <p:nvSpPr>
              <p:cNvPr name="TextBox 17" id="17"/>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742874" y="0"/>
              <a:ext cx="21885452" cy="12311421"/>
              <a:chOff x="0" y="0"/>
              <a:chExt cx="4323052" cy="2431886"/>
            </a:xfrm>
          </p:grpSpPr>
          <p:sp>
            <p:nvSpPr>
              <p:cNvPr name="Freeform 19" id="19"/>
              <p:cNvSpPr/>
              <p:nvPr/>
            </p:nvSpPr>
            <p:spPr>
              <a:xfrm flipH="false" flipV="false" rot="0">
                <a:off x="0" y="0"/>
                <a:ext cx="4323052" cy="2431886"/>
              </a:xfrm>
              <a:custGeom>
                <a:avLst/>
                <a:gdLst/>
                <a:ahLst/>
                <a:cxnLst/>
                <a:rect r="r" b="b" t="t" l="l"/>
                <a:pathLst>
                  <a:path h="2431886" w="4323052">
                    <a:moveTo>
                      <a:pt x="0" y="0"/>
                    </a:moveTo>
                    <a:lnTo>
                      <a:pt x="4323052" y="0"/>
                    </a:lnTo>
                    <a:lnTo>
                      <a:pt x="4323052" y="2431886"/>
                    </a:lnTo>
                    <a:lnTo>
                      <a:pt x="0" y="2431886"/>
                    </a:lnTo>
                    <a:close/>
                  </a:path>
                </a:pathLst>
              </a:custGeom>
              <a:solidFill>
                <a:srgbClr val="FFFFFF"/>
              </a:solidFill>
            </p:spPr>
          </p:sp>
          <p:sp>
            <p:nvSpPr>
              <p:cNvPr name="TextBox 20" id="20"/>
              <p:cNvSpPr txBox="true"/>
              <p:nvPr/>
            </p:nvSpPr>
            <p:spPr>
              <a:xfrm>
                <a:off x="0" y="-47625"/>
                <a:ext cx="4323052" cy="2479511"/>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0" y="153722"/>
              <a:ext cx="1485749" cy="11842925"/>
            </a:xfrm>
            <a:custGeom>
              <a:avLst/>
              <a:gdLst/>
              <a:ahLst/>
              <a:cxnLst/>
              <a:rect r="r" b="b" t="t" l="l"/>
              <a:pathLst>
                <a:path h="11842925" w="1485749">
                  <a:moveTo>
                    <a:pt x="0" y="0"/>
                  </a:moveTo>
                  <a:lnTo>
                    <a:pt x="1485749" y="0"/>
                  </a:lnTo>
                  <a:lnTo>
                    <a:pt x="1485749" y="11842924"/>
                  </a:lnTo>
                  <a:lnTo>
                    <a:pt x="0" y="11842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2" id="22"/>
          <p:cNvGrpSpPr/>
          <p:nvPr/>
        </p:nvGrpSpPr>
        <p:grpSpPr>
          <a:xfrm rot="0">
            <a:off x="1657893" y="2992406"/>
            <a:ext cx="15423811" cy="6474246"/>
            <a:chOff x="0" y="0"/>
            <a:chExt cx="4062238" cy="1705151"/>
          </a:xfrm>
        </p:grpSpPr>
        <p:sp>
          <p:nvSpPr>
            <p:cNvPr name="Freeform 23" id="23"/>
            <p:cNvSpPr/>
            <p:nvPr/>
          </p:nvSpPr>
          <p:spPr>
            <a:xfrm flipH="false" flipV="false" rot="0">
              <a:off x="0" y="0"/>
              <a:ext cx="4062238" cy="1705151"/>
            </a:xfrm>
            <a:custGeom>
              <a:avLst/>
              <a:gdLst/>
              <a:ahLst/>
              <a:cxnLst/>
              <a:rect r="r" b="b" t="t" l="l"/>
              <a:pathLst>
                <a:path h="1705151" w="4062238">
                  <a:moveTo>
                    <a:pt x="32626" y="0"/>
                  </a:moveTo>
                  <a:lnTo>
                    <a:pt x="4029612" y="0"/>
                  </a:lnTo>
                  <a:cubicBezTo>
                    <a:pt x="4047631" y="0"/>
                    <a:pt x="4062238" y="14607"/>
                    <a:pt x="4062238" y="32626"/>
                  </a:cubicBezTo>
                  <a:lnTo>
                    <a:pt x="4062238" y="1672525"/>
                  </a:lnTo>
                  <a:cubicBezTo>
                    <a:pt x="4062238" y="1690544"/>
                    <a:pt x="4047631" y="1705151"/>
                    <a:pt x="4029612" y="1705151"/>
                  </a:cubicBezTo>
                  <a:lnTo>
                    <a:pt x="32626" y="1705151"/>
                  </a:lnTo>
                  <a:cubicBezTo>
                    <a:pt x="14607" y="1705151"/>
                    <a:pt x="0" y="1690544"/>
                    <a:pt x="0" y="1672525"/>
                  </a:cubicBezTo>
                  <a:lnTo>
                    <a:pt x="0" y="32626"/>
                  </a:lnTo>
                  <a:cubicBezTo>
                    <a:pt x="0" y="14607"/>
                    <a:pt x="14607" y="0"/>
                    <a:pt x="32626" y="0"/>
                  </a:cubicBezTo>
                  <a:close/>
                </a:path>
              </a:pathLst>
            </a:custGeom>
            <a:solidFill>
              <a:srgbClr val="000000">
                <a:alpha val="0"/>
              </a:srgbClr>
            </a:solidFill>
            <a:ln w="28575" cap="rnd">
              <a:solidFill>
                <a:srgbClr val="000000"/>
              </a:solidFill>
              <a:prstDash val="solid"/>
              <a:round/>
            </a:ln>
          </p:spPr>
        </p:sp>
        <p:sp>
          <p:nvSpPr>
            <p:cNvPr name="TextBox 24" id="24"/>
            <p:cNvSpPr txBox="true"/>
            <p:nvPr/>
          </p:nvSpPr>
          <p:spPr>
            <a:xfrm>
              <a:off x="0" y="-47625"/>
              <a:ext cx="4062238" cy="1752776"/>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16764632" y="8761085"/>
            <a:ext cx="1074226" cy="1411135"/>
          </a:xfrm>
          <a:custGeom>
            <a:avLst/>
            <a:gdLst/>
            <a:ahLst/>
            <a:cxnLst/>
            <a:rect r="r" b="b" t="t" l="l"/>
            <a:pathLst>
              <a:path h="1411135" w="1074226">
                <a:moveTo>
                  <a:pt x="0" y="0"/>
                </a:moveTo>
                <a:lnTo>
                  <a:pt x="1074226" y="0"/>
                </a:lnTo>
                <a:lnTo>
                  <a:pt x="1074226" y="1411134"/>
                </a:lnTo>
                <a:lnTo>
                  <a:pt x="0" y="14111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4164397" y="6515664"/>
            <a:ext cx="8326498" cy="2742636"/>
          </a:xfrm>
          <a:custGeom>
            <a:avLst/>
            <a:gdLst/>
            <a:ahLst/>
            <a:cxnLst/>
            <a:rect r="r" b="b" t="t" l="l"/>
            <a:pathLst>
              <a:path h="2742636" w="8326498">
                <a:moveTo>
                  <a:pt x="0" y="0"/>
                </a:moveTo>
                <a:lnTo>
                  <a:pt x="8326498" y="0"/>
                </a:lnTo>
                <a:lnTo>
                  <a:pt x="8326498" y="2742636"/>
                </a:lnTo>
                <a:lnTo>
                  <a:pt x="0" y="2742636"/>
                </a:lnTo>
                <a:lnTo>
                  <a:pt x="0" y="0"/>
                </a:lnTo>
                <a:close/>
              </a:path>
            </a:pathLst>
          </a:custGeom>
          <a:blipFill>
            <a:blip r:embed="rId6"/>
            <a:stretch>
              <a:fillRect l="0" t="0" r="0" b="0"/>
            </a:stretch>
          </a:blipFill>
        </p:spPr>
      </p:sp>
      <p:sp>
        <p:nvSpPr>
          <p:cNvPr name="Freeform 27" id="27"/>
          <p:cNvSpPr/>
          <p:nvPr/>
        </p:nvSpPr>
        <p:spPr>
          <a:xfrm flipH="false" flipV="false" rot="0">
            <a:off x="12585329" y="5926427"/>
            <a:ext cx="4179303" cy="3342081"/>
          </a:xfrm>
          <a:custGeom>
            <a:avLst/>
            <a:gdLst/>
            <a:ahLst/>
            <a:cxnLst/>
            <a:rect r="r" b="b" t="t" l="l"/>
            <a:pathLst>
              <a:path h="3342081" w="4179303">
                <a:moveTo>
                  <a:pt x="0" y="0"/>
                </a:moveTo>
                <a:lnTo>
                  <a:pt x="4179303" y="0"/>
                </a:lnTo>
                <a:lnTo>
                  <a:pt x="4179303" y="3342082"/>
                </a:lnTo>
                <a:lnTo>
                  <a:pt x="0" y="3342082"/>
                </a:lnTo>
                <a:lnTo>
                  <a:pt x="0" y="0"/>
                </a:lnTo>
                <a:close/>
              </a:path>
            </a:pathLst>
          </a:custGeom>
          <a:blipFill>
            <a:blip r:embed="rId7"/>
            <a:stretch>
              <a:fillRect l="0" t="0" r="0" b="0"/>
            </a:stretch>
          </a:blipFill>
        </p:spPr>
      </p:sp>
      <p:sp>
        <p:nvSpPr>
          <p:cNvPr name="Freeform 28" id="28"/>
          <p:cNvSpPr/>
          <p:nvPr/>
        </p:nvSpPr>
        <p:spPr>
          <a:xfrm flipH="false" flipV="false" rot="0">
            <a:off x="3085175" y="1028700"/>
            <a:ext cx="1082327" cy="1359281"/>
          </a:xfrm>
          <a:custGeom>
            <a:avLst/>
            <a:gdLst/>
            <a:ahLst/>
            <a:cxnLst/>
            <a:rect r="r" b="b" t="t" l="l"/>
            <a:pathLst>
              <a:path h="1359281" w="1082327">
                <a:moveTo>
                  <a:pt x="0" y="0"/>
                </a:moveTo>
                <a:lnTo>
                  <a:pt x="1082327" y="0"/>
                </a:lnTo>
                <a:lnTo>
                  <a:pt x="1082327" y="1359281"/>
                </a:lnTo>
                <a:lnTo>
                  <a:pt x="0" y="13592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true" flipV="false" rot="0">
            <a:off x="14122868" y="1028700"/>
            <a:ext cx="1082327" cy="1359281"/>
          </a:xfrm>
          <a:custGeom>
            <a:avLst/>
            <a:gdLst/>
            <a:ahLst/>
            <a:cxnLst/>
            <a:rect r="r" b="b" t="t" l="l"/>
            <a:pathLst>
              <a:path h="1359281" w="1082327">
                <a:moveTo>
                  <a:pt x="1082327" y="0"/>
                </a:moveTo>
                <a:lnTo>
                  <a:pt x="0" y="0"/>
                </a:lnTo>
                <a:lnTo>
                  <a:pt x="0" y="1359281"/>
                </a:lnTo>
                <a:lnTo>
                  <a:pt x="1082327" y="1359281"/>
                </a:lnTo>
                <a:lnTo>
                  <a:pt x="108232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0">
            <a:off x="12585329" y="3773733"/>
            <a:ext cx="4179303" cy="2018182"/>
          </a:xfrm>
          <a:custGeom>
            <a:avLst/>
            <a:gdLst/>
            <a:ahLst/>
            <a:cxnLst/>
            <a:rect r="r" b="b" t="t" l="l"/>
            <a:pathLst>
              <a:path h="2018182" w="4179303">
                <a:moveTo>
                  <a:pt x="0" y="0"/>
                </a:moveTo>
                <a:lnTo>
                  <a:pt x="4179303" y="0"/>
                </a:lnTo>
                <a:lnTo>
                  <a:pt x="4179303" y="2018182"/>
                </a:lnTo>
                <a:lnTo>
                  <a:pt x="0" y="2018182"/>
                </a:lnTo>
                <a:lnTo>
                  <a:pt x="0" y="0"/>
                </a:lnTo>
                <a:close/>
              </a:path>
            </a:pathLst>
          </a:custGeom>
          <a:blipFill>
            <a:blip r:embed="rId10"/>
            <a:stretch>
              <a:fillRect l="0" t="0" r="0" b="0"/>
            </a:stretch>
          </a:blipFill>
        </p:spPr>
      </p:sp>
      <p:sp>
        <p:nvSpPr>
          <p:cNvPr name="TextBox 31" id="31"/>
          <p:cNvSpPr txBox="true"/>
          <p:nvPr/>
        </p:nvSpPr>
        <p:spPr>
          <a:xfrm rot="0">
            <a:off x="2643183" y="3149600"/>
            <a:ext cx="2431161" cy="981710"/>
          </a:xfrm>
          <a:prstGeom prst="rect">
            <a:avLst/>
          </a:prstGeom>
        </p:spPr>
        <p:txBody>
          <a:bodyPr anchor="t" rtlCol="false" tIns="0" lIns="0" bIns="0" rIns="0">
            <a:spAutoFit/>
          </a:bodyPr>
          <a:lstStyle/>
          <a:p>
            <a:pPr>
              <a:lnSpc>
                <a:spcPts val="7839"/>
              </a:lnSpc>
            </a:pPr>
            <a:r>
              <a:rPr lang="en-US" sz="5599">
                <a:solidFill>
                  <a:srgbClr val="373737"/>
                </a:solidFill>
                <a:latin typeface="Ahkio Bold"/>
              </a:rPr>
              <a:t>DBSCAN</a:t>
            </a:r>
          </a:p>
        </p:txBody>
      </p:sp>
      <p:sp>
        <p:nvSpPr>
          <p:cNvPr name="TextBox 32" id="32"/>
          <p:cNvSpPr txBox="true"/>
          <p:nvPr/>
        </p:nvSpPr>
        <p:spPr>
          <a:xfrm rot="0">
            <a:off x="2838198" y="4369456"/>
            <a:ext cx="9046868" cy="1976755"/>
          </a:xfrm>
          <a:prstGeom prst="rect">
            <a:avLst/>
          </a:prstGeom>
        </p:spPr>
        <p:txBody>
          <a:bodyPr anchor="t" rtlCol="false" tIns="0" lIns="0" bIns="0" rIns="0">
            <a:spAutoFit/>
          </a:bodyPr>
          <a:lstStyle/>
          <a:p>
            <a:pPr>
              <a:lnSpc>
                <a:spcPts val="3919"/>
              </a:lnSpc>
            </a:pPr>
            <a:r>
              <a:rPr lang="en-US" sz="2799">
                <a:solidFill>
                  <a:srgbClr val="373737"/>
                </a:solidFill>
                <a:latin typeface="Ahkio"/>
              </a:rPr>
              <a:t>Algorithm for density-based clustering. It can discover clusters of different shapes and sizes from a large amount of data, which is containing noise and outliers. Since our Clusters are distinct, there’s no point of DBSCAN.</a:t>
            </a:r>
          </a:p>
        </p:txBody>
      </p:sp>
      <p:sp>
        <p:nvSpPr>
          <p:cNvPr name="TextBox 33" id="33"/>
          <p:cNvSpPr txBox="true"/>
          <p:nvPr/>
        </p:nvSpPr>
        <p:spPr>
          <a:xfrm rot="0">
            <a:off x="13760294" y="3043291"/>
            <a:ext cx="1579957" cy="641985"/>
          </a:xfrm>
          <a:prstGeom prst="rect">
            <a:avLst/>
          </a:prstGeom>
        </p:spPr>
        <p:txBody>
          <a:bodyPr anchor="t" rtlCol="false" tIns="0" lIns="0" bIns="0" rIns="0">
            <a:spAutoFit/>
          </a:bodyPr>
          <a:lstStyle/>
          <a:p>
            <a:pPr algn="ctr">
              <a:lnSpc>
                <a:spcPts val="5040"/>
              </a:lnSpc>
            </a:pPr>
            <a:r>
              <a:rPr lang="en-US" sz="3600">
                <a:solidFill>
                  <a:srgbClr val="373737"/>
                </a:solidFill>
                <a:latin typeface="Ahkio"/>
              </a:rPr>
              <a:t>Results</a:t>
            </a:r>
          </a:p>
        </p:txBody>
      </p:sp>
      <p:sp>
        <p:nvSpPr>
          <p:cNvPr name="TextBox 34" id="34"/>
          <p:cNvSpPr txBox="true"/>
          <p:nvPr/>
        </p:nvSpPr>
        <p:spPr>
          <a:xfrm rot="0">
            <a:off x="1949501" y="6458514"/>
            <a:ext cx="2214896" cy="2604135"/>
          </a:xfrm>
          <a:prstGeom prst="rect">
            <a:avLst/>
          </a:prstGeom>
        </p:spPr>
        <p:txBody>
          <a:bodyPr anchor="t" rtlCol="false" tIns="0" lIns="0" bIns="0" rIns="0">
            <a:spAutoFit/>
          </a:bodyPr>
          <a:lstStyle/>
          <a:p>
            <a:pPr>
              <a:lnSpc>
                <a:spcPts val="2940"/>
              </a:lnSpc>
            </a:pPr>
            <a:r>
              <a:rPr lang="en-US" sz="2100">
                <a:solidFill>
                  <a:srgbClr val="373737"/>
                </a:solidFill>
                <a:latin typeface="Ahkio"/>
              </a:rPr>
              <a:t>Best Parameters: </a:t>
            </a:r>
          </a:p>
          <a:p>
            <a:pPr marL="453390" indent="-226695" lvl="1">
              <a:lnSpc>
                <a:spcPts val="2940"/>
              </a:lnSpc>
              <a:buFont typeface="Arial"/>
              <a:buChar char="•"/>
            </a:pPr>
            <a:r>
              <a:rPr lang="en-US" sz="2100">
                <a:solidFill>
                  <a:srgbClr val="373737"/>
                </a:solidFill>
                <a:latin typeface="Ahkio"/>
              </a:rPr>
              <a:t>eps: 9</a:t>
            </a:r>
          </a:p>
          <a:p>
            <a:pPr marL="453390" indent="-226695" lvl="1">
              <a:lnSpc>
                <a:spcPts val="2940"/>
              </a:lnSpc>
              <a:buFont typeface="Arial"/>
              <a:buChar char="•"/>
            </a:pPr>
            <a:r>
              <a:rPr lang="en-US" sz="2100">
                <a:solidFill>
                  <a:srgbClr val="373737"/>
                </a:solidFill>
                <a:latin typeface="Ahkio"/>
              </a:rPr>
              <a:t>min_samples: 12</a:t>
            </a:r>
          </a:p>
          <a:p>
            <a:pPr>
              <a:lnSpc>
                <a:spcPts val="2940"/>
              </a:lnSpc>
            </a:pPr>
          </a:p>
          <a:p>
            <a:pPr>
              <a:lnSpc>
                <a:spcPts val="2940"/>
              </a:lnSpc>
            </a:pPr>
          </a:p>
          <a:p>
            <a:pPr>
              <a:lnSpc>
                <a:spcPts val="2940"/>
              </a:lnSpc>
            </a:pPr>
            <a:r>
              <a:rPr lang="en-US" sz="2100">
                <a:solidFill>
                  <a:srgbClr val="373737"/>
                </a:solidFill>
                <a:latin typeface="Ahkio"/>
              </a:rPr>
              <a:t>Silhouette Score:</a:t>
            </a:r>
          </a:p>
          <a:p>
            <a:pPr marL="453390" indent="-226695" lvl="1">
              <a:lnSpc>
                <a:spcPts val="2940"/>
              </a:lnSpc>
              <a:buFont typeface="Arial"/>
              <a:buChar char="•"/>
            </a:pPr>
            <a:r>
              <a:rPr lang="en-US" sz="2100">
                <a:solidFill>
                  <a:srgbClr val="373737"/>
                </a:solidFill>
                <a:latin typeface="Ahkio"/>
              </a:rPr>
              <a:t>0.3457</a:t>
            </a:r>
          </a:p>
        </p:txBody>
      </p:sp>
      <p:sp>
        <p:nvSpPr>
          <p:cNvPr name="TextBox 35" id="35"/>
          <p:cNvSpPr txBox="true"/>
          <p:nvPr/>
        </p:nvSpPr>
        <p:spPr>
          <a:xfrm rot="0">
            <a:off x="4367527" y="885825"/>
            <a:ext cx="9552945" cy="1244725"/>
          </a:xfrm>
          <a:prstGeom prst="rect">
            <a:avLst/>
          </a:prstGeom>
        </p:spPr>
        <p:txBody>
          <a:bodyPr anchor="t" rtlCol="false" tIns="0" lIns="0" bIns="0" rIns="0">
            <a:spAutoFit/>
          </a:bodyPr>
          <a:lstStyle/>
          <a:p>
            <a:pPr algn="ctr">
              <a:lnSpc>
                <a:spcPts val="10150"/>
              </a:lnSpc>
            </a:pPr>
            <a:r>
              <a:rPr lang="en-US" sz="7250">
                <a:solidFill>
                  <a:srgbClr val="373737"/>
                </a:solidFill>
                <a:latin typeface="Paytone One"/>
              </a:rPr>
              <a:t>MODEL EVALUATION</a:t>
            </a:r>
            <a:r>
              <a:rPr lang="en-US" sz="7250">
                <a:solidFill>
                  <a:srgbClr val="373737"/>
                </a:solidFill>
                <a:latin typeface="Paytone One"/>
              </a:rPr>
              <a:t>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7D7AAD"/>
        </a:solidFill>
      </p:bgPr>
    </p:bg>
    <p:spTree>
      <p:nvGrpSpPr>
        <p:cNvPr id="1" name=""/>
        <p:cNvGrpSpPr/>
        <p:nvPr/>
      </p:nvGrpSpPr>
      <p:grpSpPr>
        <a:xfrm>
          <a:off x="0" y="0"/>
          <a:ext cx="0" cy="0"/>
          <a:chOff x="0" y="0"/>
          <a:chExt cx="0" cy="0"/>
        </a:xfrm>
      </p:grpSpPr>
      <p:grpSp>
        <p:nvGrpSpPr>
          <p:cNvPr name="Group 2" id="2"/>
          <p:cNvGrpSpPr/>
          <p:nvPr/>
        </p:nvGrpSpPr>
        <p:grpSpPr>
          <a:xfrm rot="0">
            <a:off x="689548" y="190801"/>
            <a:ext cx="17598452" cy="9798823"/>
            <a:chOff x="0" y="0"/>
            <a:chExt cx="4634983" cy="2580760"/>
          </a:xfrm>
        </p:grpSpPr>
        <p:sp>
          <p:nvSpPr>
            <p:cNvPr name="Freeform 3" id="3"/>
            <p:cNvSpPr/>
            <p:nvPr/>
          </p:nvSpPr>
          <p:spPr>
            <a:xfrm flipH="false" flipV="false" rot="0">
              <a:off x="0" y="0"/>
              <a:ext cx="4634983" cy="2580760"/>
            </a:xfrm>
            <a:custGeom>
              <a:avLst/>
              <a:gdLst/>
              <a:ahLst/>
              <a:cxnLst/>
              <a:rect r="r" b="b" t="t" l="l"/>
              <a:pathLst>
                <a:path h="2580760" w="4634983">
                  <a:moveTo>
                    <a:pt x="0" y="0"/>
                  </a:moveTo>
                  <a:lnTo>
                    <a:pt x="4634983" y="0"/>
                  </a:lnTo>
                  <a:lnTo>
                    <a:pt x="4634983" y="2580760"/>
                  </a:lnTo>
                  <a:lnTo>
                    <a:pt x="0" y="2580760"/>
                  </a:lnTo>
                  <a:close/>
                </a:path>
              </a:pathLst>
            </a:custGeom>
            <a:solidFill>
              <a:srgbClr val="FDC9C3"/>
            </a:solidFill>
          </p:spPr>
        </p:sp>
        <p:sp>
          <p:nvSpPr>
            <p:cNvPr name="TextBox 4" id="4"/>
            <p:cNvSpPr txBox="true"/>
            <p:nvPr/>
          </p:nvSpPr>
          <p:spPr>
            <a:xfrm>
              <a:off x="0" y="-47625"/>
              <a:ext cx="4634983" cy="262838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06157" y="526717"/>
            <a:ext cx="17675685" cy="9233566"/>
            <a:chOff x="0" y="0"/>
            <a:chExt cx="23567581" cy="12311421"/>
          </a:xfrm>
        </p:grpSpPr>
        <p:grpSp>
          <p:nvGrpSpPr>
            <p:cNvPr name="Group 6" id="6"/>
            <p:cNvGrpSpPr/>
            <p:nvPr/>
          </p:nvGrpSpPr>
          <p:grpSpPr>
            <a:xfrm rot="0">
              <a:off x="22161767" y="153722"/>
              <a:ext cx="1405813" cy="2808667"/>
              <a:chOff x="0" y="0"/>
              <a:chExt cx="277692" cy="554798"/>
            </a:xfrm>
          </p:grpSpPr>
          <p:sp>
            <p:nvSpPr>
              <p:cNvPr name="Freeform 7" id="7"/>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B6B4DD"/>
              </a:solidFill>
            </p:spPr>
          </p:sp>
          <p:sp>
            <p:nvSpPr>
              <p:cNvPr name="TextBox 8" id="8"/>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2161767" y="3164810"/>
              <a:ext cx="1405813" cy="2808667"/>
              <a:chOff x="0" y="0"/>
              <a:chExt cx="277692" cy="554798"/>
            </a:xfrm>
          </p:grpSpPr>
          <p:sp>
            <p:nvSpPr>
              <p:cNvPr name="Freeform 10" id="10"/>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E692"/>
              </a:solidFill>
            </p:spPr>
          </p:sp>
          <p:sp>
            <p:nvSpPr>
              <p:cNvPr name="TextBox 11" id="11"/>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2161767" y="6175898"/>
              <a:ext cx="1405813" cy="2808667"/>
              <a:chOff x="0" y="0"/>
              <a:chExt cx="277692" cy="554798"/>
            </a:xfrm>
          </p:grpSpPr>
          <p:sp>
            <p:nvSpPr>
              <p:cNvPr name="Freeform 13" id="13"/>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D8D3"/>
              </a:solidFill>
            </p:spPr>
          </p:sp>
          <p:sp>
            <p:nvSpPr>
              <p:cNvPr name="TextBox 14" id="14"/>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2161767" y="9186986"/>
              <a:ext cx="1405813" cy="2808667"/>
              <a:chOff x="0" y="0"/>
              <a:chExt cx="277692" cy="554798"/>
            </a:xfrm>
          </p:grpSpPr>
          <p:sp>
            <p:nvSpPr>
              <p:cNvPr name="Freeform 16" id="16"/>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D8EEFF"/>
              </a:solidFill>
            </p:spPr>
          </p:sp>
          <p:sp>
            <p:nvSpPr>
              <p:cNvPr name="TextBox 17" id="17"/>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742874" y="0"/>
              <a:ext cx="21885452" cy="12311421"/>
              <a:chOff x="0" y="0"/>
              <a:chExt cx="4323052" cy="2431886"/>
            </a:xfrm>
          </p:grpSpPr>
          <p:sp>
            <p:nvSpPr>
              <p:cNvPr name="Freeform 19" id="19"/>
              <p:cNvSpPr/>
              <p:nvPr/>
            </p:nvSpPr>
            <p:spPr>
              <a:xfrm flipH="false" flipV="false" rot="0">
                <a:off x="0" y="0"/>
                <a:ext cx="4323052" cy="2431886"/>
              </a:xfrm>
              <a:custGeom>
                <a:avLst/>
                <a:gdLst/>
                <a:ahLst/>
                <a:cxnLst/>
                <a:rect r="r" b="b" t="t" l="l"/>
                <a:pathLst>
                  <a:path h="2431886" w="4323052">
                    <a:moveTo>
                      <a:pt x="0" y="0"/>
                    </a:moveTo>
                    <a:lnTo>
                      <a:pt x="4323052" y="0"/>
                    </a:lnTo>
                    <a:lnTo>
                      <a:pt x="4323052" y="2431886"/>
                    </a:lnTo>
                    <a:lnTo>
                      <a:pt x="0" y="2431886"/>
                    </a:lnTo>
                    <a:close/>
                  </a:path>
                </a:pathLst>
              </a:custGeom>
              <a:solidFill>
                <a:srgbClr val="FFFFFF"/>
              </a:solidFill>
            </p:spPr>
          </p:sp>
          <p:sp>
            <p:nvSpPr>
              <p:cNvPr name="TextBox 20" id="20"/>
              <p:cNvSpPr txBox="true"/>
              <p:nvPr/>
            </p:nvSpPr>
            <p:spPr>
              <a:xfrm>
                <a:off x="0" y="-47625"/>
                <a:ext cx="4323052" cy="2479511"/>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0" y="153722"/>
              <a:ext cx="1485749" cy="11842925"/>
            </a:xfrm>
            <a:custGeom>
              <a:avLst/>
              <a:gdLst/>
              <a:ahLst/>
              <a:cxnLst/>
              <a:rect r="r" b="b" t="t" l="l"/>
              <a:pathLst>
                <a:path h="11842925" w="1485749">
                  <a:moveTo>
                    <a:pt x="0" y="0"/>
                  </a:moveTo>
                  <a:lnTo>
                    <a:pt x="1485749" y="0"/>
                  </a:lnTo>
                  <a:lnTo>
                    <a:pt x="1485749" y="11842924"/>
                  </a:lnTo>
                  <a:lnTo>
                    <a:pt x="0" y="11842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22" id="22"/>
          <p:cNvSpPr/>
          <p:nvPr/>
        </p:nvSpPr>
        <p:spPr>
          <a:xfrm flipH="false" flipV="false" rot="0">
            <a:off x="2051170" y="1432285"/>
            <a:ext cx="1082327" cy="1359281"/>
          </a:xfrm>
          <a:custGeom>
            <a:avLst/>
            <a:gdLst/>
            <a:ahLst/>
            <a:cxnLst/>
            <a:rect r="r" b="b" t="t" l="l"/>
            <a:pathLst>
              <a:path h="1359281" w="1082327">
                <a:moveTo>
                  <a:pt x="0" y="0"/>
                </a:moveTo>
                <a:lnTo>
                  <a:pt x="1082327" y="0"/>
                </a:lnTo>
                <a:lnTo>
                  <a:pt x="1082327" y="1359280"/>
                </a:lnTo>
                <a:lnTo>
                  <a:pt x="0" y="13592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true" flipV="false" rot="0">
            <a:off x="9090967" y="1432285"/>
            <a:ext cx="1082327" cy="1359281"/>
          </a:xfrm>
          <a:custGeom>
            <a:avLst/>
            <a:gdLst/>
            <a:ahLst/>
            <a:cxnLst/>
            <a:rect r="r" b="b" t="t" l="l"/>
            <a:pathLst>
              <a:path h="1359281" w="1082327">
                <a:moveTo>
                  <a:pt x="1082328" y="0"/>
                </a:moveTo>
                <a:lnTo>
                  <a:pt x="0" y="0"/>
                </a:lnTo>
                <a:lnTo>
                  <a:pt x="0" y="1359280"/>
                </a:lnTo>
                <a:lnTo>
                  <a:pt x="1082328" y="1359280"/>
                </a:lnTo>
                <a:lnTo>
                  <a:pt x="10823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4" id="24"/>
          <p:cNvGrpSpPr/>
          <p:nvPr/>
        </p:nvGrpSpPr>
        <p:grpSpPr>
          <a:xfrm rot="0">
            <a:off x="10628589" y="1432285"/>
            <a:ext cx="6453115" cy="8034367"/>
            <a:chOff x="0" y="0"/>
            <a:chExt cx="1699586" cy="2116047"/>
          </a:xfrm>
        </p:grpSpPr>
        <p:sp>
          <p:nvSpPr>
            <p:cNvPr name="Freeform 25" id="25"/>
            <p:cNvSpPr/>
            <p:nvPr/>
          </p:nvSpPr>
          <p:spPr>
            <a:xfrm flipH="false" flipV="false" rot="0">
              <a:off x="0" y="0"/>
              <a:ext cx="1699586" cy="2116047"/>
            </a:xfrm>
            <a:custGeom>
              <a:avLst/>
              <a:gdLst/>
              <a:ahLst/>
              <a:cxnLst/>
              <a:rect r="r" b="b" t="t" l="l"/>
              <a:pathLst>
                <a:path h="2116047" w="1699586">
                  <a:moveTo>
                    <a:pt x="77982" y="0"/>
                  </a:moveTo>
                  <a:lnTo>
                    <a:pt x="1621604" y="0"/>
                  </a:lnTo>
                  <a:cubicBezTo>
                    <a:pt x="1664672" y="0"/>
                    <a:pt x="1699586" y="34914"/>
                    <a:pt x="1699586" y="77982"/>
                  </a:cubicBezTo>
                  <a:lnTo>
                    <a:pt x="1699586" y="2038066"/>
                  </a:lnTo>
                  <a:cubicBezTo>
                    <a:pt x="1699586" y="2058748"/>
                    <a:pt x="1691370" y="2078583"/>
                    <a:pt x="1676746" y="2093207"/>
                  </a:cubicBezTo>
                  <a:cubicBezTo>
                    <a:pt x="1662121" y="2107831"/>
                    <a:pt x="1642286" y="2116047"/>
                    <a:pt x="1621604" y="2116047"/>
                  </a:cubicBezTo>
                  <a:lnTo>
                    <a:pt x="77982" y="2116047"/>
                  </a:lnTo>
                  <a:cubicBezTo>
                    <a:pt x="57300" y="2116047"/>
                    <a:pt x="37465" y="2107831"/>
                    <a:pt x="22840" y="2093207"/>
                  </a:cubicBezTo>
                  <a:cubicBezTo>
                    <a:pt x="8216" y="2078583"/>
                    <a:pt x="0" y="2058748"/>
                    <a:pt x="0" y="2038066"/>
                  </a:cubicBezTo>
                  <a:lnTo>
                    <a:pt x="0" y="77982"/>
                  </a:lnTo>
                  <a:cubicBezTo>
                    <a:pt x="0" y="57300"/>
                    <a:pt x="8216" y="37465"/>
                    <a:pt x="22840" y="22840"/>
                  </a:cubicBezTo>
                  <a:cubicBezTo>
                    <a:pt x="37465" y="8216"/>
                    <a:pt x="57300" y="0"/>
                    <a:pt x="77982" y="0"/>
                  </a:cubicBezTo>
                  <a:close/>
                </a:path>
              </a:pathLst>
            </a:custGeom>
            <a:solidFill>
              <a:srgbClr val="000000">
                <a:alpha val="0"/>
              </a:srgbClr>
            </a:solidFill>
            <a:ln w="28575" cap="rnd">
              <a:solidFill>
                <a:srgbClr val="000000"/>
              </a:solidFill>
              <a:prstDash val="solid"/>
              <a:round/>
            </a:ln>
          </p:spPr>
        </p:sp>
        <p:sp>
          <p:nvSpPr>
            <p:cNvPr name="TextBox 26" id="26"/>
            <p:cNvSpPr txBox="true"/>
            <p:nvPr/>
          </p:nvSpPr>
          <p:spPr>
            <a:xfrm>
              <a:off x="0" y="-47625"/>
              <a:ext cx="1699586" cy="2163672"/>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6185074" y="8578489"/>
            <a:ext cx="1074226" cy="1411135"/>
          </a:xfrm>
          <a:custGeom>
            <a:avLst/>
            <a:gdLst/>
            <a:ahLst/>
            <a:cxnLst/>
            <a:rect r="r" b="b" t="t" l="l"/>
            <a:pathLst>
              <a:path h="1411135" w="1074226">
                <a:moveTo>
                  <a:pt x="0" y="0"/>
                </a:moveTo>
                <a:lnTo>
                  <a:pt x="1074226" y="0"/>
                </a:lnTo>
                <a:lnTo>
                  <a:pt x="1074226" y="1411135"/>
                </a:lnTo>
                <a:lnTo>
                  <a:pt x="0" y="14111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10706778" y="2338984"/>
            <a:ext cx="6296736" cy="6220968"/>
          </a:xfrm>
          <a:custGeom>
            <a:avLst/>
            <a:gdLst/>
            <a:ahLst/>
            <a:cxnLst/>
            <a:rect r="r" b="b" t="t" l="l"/>
            <a:pathLst>
              <a:path h="6220968" w="6296736">
                <a:moveTo>
                  <a:pt x="0" y="0"/>
                </a:moveTo>
                <a:lnTo>
                  <a:pt x="6296736" y="0"/>
                </a:lnTo>
                <a:lnTo>
                  <a:pt x="6296736" y="6220968"/>
                </a:lnTo>
                <a:lnTo>
                  <a:pt x="0" y="6220968"/>
                </a:lnTo>
                <a:lnTo>
                  <a:pt x="0" y="0"/>
                </a:lnTo>
                <a:close/>
              </a:path>
            </a:pathLst>
          </a:custGeom>
          <a:blipFill>
            <a:blip r:embed="rId8"/>
            <a:stretch>
              <a:fillRect l="0" t="0" r="0" b="0"/>
            </a:stretch>
          </a:blipFill>
        </p:spPr>
      </p:sp>
      <p:sp>
        <p:nvSpPr>
          <p:cNvPr name="Freeform 29" id="29"/>
          <p:cNvSpPr/>
          <p:nvPr/>
        </p:nvSpPr>
        <p:spPr>
          <a:xfrm flipH="false" flipV="false" rot="0">
            <a:off x="1672067" y="7309225"/>
            <a:ext cx="8778872" cy="1974831"/>
          </a:xfrm>
          <a:custGeom>
            <a:avLst/>
            <a:gdLst/>
            <a:ahLst/>
            <a:cxnLst/>
            <a:rect r="r" b="b" t="t" l="l"/>
            <a:pathLst>
              <a:path h="1974831" w="8778872">
                <a:moveTo>
                  <a:pt x="0" y="0"/>
                </a:moveTo>
                <a:lnTo>
                  <a:pt x="8778872" y="0"/>
                </a:lnTo>
                <a:lnTo>
                  <a:pt x="8778872" y="1974831"/>
                </a:lnTo>
                <a:lnTo>
                  <a:pt x="0" y="1974831"/>
                </a:lnTo>
                <a:lnTo>
                  <a:pt x="0" y="0"/>
                </a:lnTo>
                <a:close/>
              </a:path>
            </a:pathLst>
          </a:custGeom>
          <a:blipFill>
            <a:blip r:embed="rId9"/>
            <a:stretch>
              <a:fillRect l="0" t="0" r="0" b="0"/>
            </a:stretch>
          </a:blipFill>
        </p:spPr>
      </p:sp>
      <p:sp>
        <p:nvSpPr>
          <p:cNvPr name="TextBox 30" id="30"/>
          <p:cNvSpPr txBox="true"/>
          <p:nvPr/>
        </p:nvSpPr>
        <p:spPr>
          <a:xfrm rot="0">
            <a:off x="2885779" y="1512167"/>
            <a:ext cx="6351447" cy="1085215"/>
          </a:xfrm>
          <a:prstGeom prst="rect">
            <a:avLst/>
          </a:prstGeom>
        </p:spPr>
        <p:txBody>
          <a:bodyPr anchor="t" rtlCol="false" tIns="0" lIns="0" bIns="0" rIns="0">
            <a:spAutoFit/>
          </a:bodyPr>
          <a:lstStyle/>
          <a:p>
            <a:pPr algn="ctr">
              <a:lnSpc>
                <a:spcPts val="8960"/>
              </a:lnSpc>
            </a:pPr>
            <a:r>
              <a:rPr lang="en-US" sz="6400">
                <a:solidFill>
                  <a:srgbClr val="373737"/>
                </a:solidFill>
                <a:latin typeface="Paytone One"/>
              </a:rPr>
              <a:t>CONCLUSION</a:t>
            </a:r>
          </a:p>
        </p:txBody>
      </p:sp>
      <p:sp>
        <p:nvSpPr>
          <p:cNvPr name="TextBox 31" id="31"/>
          <p:cNvSpPr txBox="true"/>
          <p:nvPr/>
        </p:nvSpPr>
        <p:spPr>
          <a:xfrm rot="0">
            <a:off x="2051170" y="3817239"/>
            <a:ext cx="5616741" cy="1026795"/>
          </a:xfrm>
          <a:prstGeom prst="rect">
            <a:avLst/>
          </a:prstGeom>
        </p:spPr>
        <p:txBody>
          <a:bodyPr anchor="t" rtlCol="false" tIns="0" lIns="0" bIns="0" rIns="0">
            <a:spAutoFit/>
          </a:bodyPr>
          <a:lstStyle/>
          <a:p>
            <a:pPr marL="388620" indent="-194310" lvl="1">
              <a:lnSpc>
                <a:spcPts val="2700"/>
              </a:lnSpc>
              <a:buFont typeface="Arial"/>
              <a:buChar char="•"/>
            </a:pPr>
            <a:r>
              <a:rPr lang="en-US" sz="1800" spc="89">
                <a:solidFill>
                  <a:srgbClr val="8371B4"/>
                </a:solidFill>
                <a:latin typeface="Coming Soon"/>
              </a:rPr>
              <a:t>There is to</a:t>
            </a:r>
            <a:r>
              <a:rPr lang="en-US" sz="1800" spc="89">
                <a:solidFill>
                  <a:srgbClr val="8371B4"/>
                </a:solidFill>
                <a:latin typeface="Coming Soon"/>
              </a:rPr>
              <a:t>tal of 7 clusters</a:t>
            </a:r>
          </a:p>
          <a:p>
            <a:pPr marL="388620" indent="-194310" lvl="1">
              <a:lnSpc>
                <a:spcPts val="2700"/>
              </a:lnSpc>
              <a:buFont typeface="Arial"/>
              <a:buChar char="•"/>
            </a:pPr>
            <a:r>
              <a:rPr lang="en-US" sz="1800" spc="89">
                <a:solidFill>
                  <a:srgbClr val="8371B4"/>
                </a:solidFill>
                <a:latin typeface="Coming Soon"/>
              </a:rPr>
              <a:t>Youngest Cluster = 6</a:t>
            </a:r>
          </a:p>
          <a:p>
            <a:pPr marL="388620" indent="-194310" lvl="1">
              <a:lnSpc>
                <a:spcPts val="2700"/>
              </a:lnSpc>
              <a:buFont typeface="Arial"/>
              <a:buChar char="•"/>
            </a:pPr>
            <a:r>
              <a:rPr lang="en-US" sz="1800" spc="89">
                <a:solidFill>
                  <a:srgbClr val="8371B4"/>
                </a:solidFill>
                <a:latin typeface="Coming Soon"/>
              </a:rPr>
              <a:t>O</a:t>
            </a:r>
            <a:r>
              <a:rPr lang="en-US" sz="1800" spc="89">
                <a:solidFill>
                  <a:srgbClr val="8371B4"/>
                </a:solidFill>
                <a:latin typeface="Coming Soon"/>
              </a:rPr>
              <a:t>ldest Cluster = 5</a:t>
            </a:r>
          </a:p>
        </p:txBody>
      </p:sp>
      <p:sp>
        <p:nvSpPr>
          <p:cNvPr name="TextBox 32" id="32"/>
          <p:cNvSpPr txBox="true"/>
          <p:nvPr/>
        </p:nvSpPr>
        <p:spPr>
          <a:xfrm rot="0">
            <a:off x="1843197" y="3378327"/>
            <a:ext cx="2580600" cy="505587"/>
          </a:xfrm>
          <a:prstGeom prst="rect">
            <a:avLst/>
          </a:prstGeom>
        </p:spPr>
        <p:txBody>
          <a:bodyPr anchor="t" rtlCol="false" tIns="0" lIns="0" bIns="0" rIns="0">
            <a:spAutoFit/>
          </a:bodyPr>
          <a:lstStyle/>
          <a:p>
            <a:pPr>
              <a:lnSpc>
                <a:spcPts val="3234"/>
              </a:lnSpc>
            </a:pPr>
            <a:r>
              <a:rPr lang="en-US" sz="4200">
                <a:solidFill>
                  <a:srgbClr val="8371B4"/>
                </a:solidFill>
                <a:latin typeface="Childos Arabic Semi-Bold"/>
              </a:rPr>
              <a:t>Clusters</a:t>
            </a:r>
          </a:p>
        </p:txBody>
      </p:sp>
      <p:sp>
        <p:nvSpPr>
          <p:cNvPr name="TextBox 33" id="33"/>
          <p:cNvSpPr txBox="true"/>
          <p:nvPr/>
        </p:nvSpPr>
        <p:spPr>
          <a:xfrm rot="0">
            <a:off x="1843197" y="5434584"/>
            <a:ext cx="7065948" cy="505587"/>
          </a:xfrm>
          <a:prstGeom prst="rect">
            <a:avLst/>
          </a:prstGeom>
        </p:spPr>
        <p:txBody>
          <a:bodyPr anchor="t" rtlCol="false" tIns="0" lIns="0" bIns="0" rIns="0">
            <a:spAutoFit/>
          </a:bodyPr>
          <a:lstStyle/>
          <a:p>
            <a:pPr>
              <a:lnSpc>
                <a:spcPts val="3234"/>
              </a:lnSpc>
            </a:pPr>
            <a:r>
              <a:rPr lang="en-US" sz="4200">
                <a:solidFill>
                  <a:srgbClr val="8371B4"/>
                </a:solidFill>
                <a:latin typeface="Childos Arabic Semi-Bold"/>
              </a:rPr>
              <a:t>Cluster 3 needs more attention</a:t>
            </a:r>
          </a:p>
        </p:txBody>
      </p:sp>
      <p:sp>
        <p:nvSpPr>
          <p:cNvPr name="TextBox 34" id="34"/>
          <p:cNvSpPr txBox="true"/>
          <p:nvPr/>
        </p:nvSpPr>
        <p:spPr>
          <a:xfrm rot="0">
            <a:off x="2051170" y="6051468"/>
            <a:ext cx="5616741" cy="683895"/>
          </a:xfrm>
          <a:prstGeom prst="rect">
            <a:avLst/>
          </a:prstGeom>
        </p:spPr>
        <p:txBody>
          <a:bodyPr anchor="t" rtlCol="false" tIns="0" lIns="0" bIns="0" rIns="0">
            <a:spAutoFit/>
          </a:bodyPr>
          <a:lstStyle/>
          <a:p>
            <a:pPr marL="388620" indent="-194310" lvl="1">
              <a:lnSpc>
                <a:spcPts val="2700"/>
              </a:lnSpc>
              <a:buFont typeface="Arial"/>
              <a:buChar char="•"/>
            </a:pPr>
            <a:r>
              <a:rPr lang="en-US" sz="1800" spc="89">
                <a:solidFill>
                  <a:srgbClr val="8371B4"/>
                </a:solidFill>
                <a:latin typeface="Coming Soon"/>
              </a:rPr>
              <a:t>Worst Overall in Math &amp; Science</a:t>
            </a:r>
          </a:p>
          <a:p>
            <a:pPr marL="388620" indent="-194310" lvl="1">
              <a:lnSpc>
                <a:spcPts val="2700"/>
              </a:lnSpc>
              <a:buFont typeface="Arial"/>
              <a:buChar char="•"/>
            </a:pPr>
            <a:r>
              <a:rPr lang="en-US" sz="1800" spc="89">
                <a:solidFill>
                  <a:srgbClr val="8371B4"/>
                </a:solidFill>
                <a:latin typeface="Coming Soon"/>
              </a:rPr>
              <a:t>Consist of Majority 13 year old Females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7D7AAD"/>
        </a:solidFill>
      </p:bgPr>
    </p:bg>
    <p:spTree>
      <p:nvGrpSpPr>
        <p:cNvPr id="1" name=""/>
        <p:cNvGrpSpPr/>
        <p:nvPr/>
      </p:nvGrpSpPr>
      <p:grpSpPr>
        <a:xfrm>
          <a:off x="0" y="0"/>
          <a:ext cx="0" cy="0"/>
          <a:chOff x="0" y="0"/>
          <a:chExt cx="0" cy="0"/>
        </a:xfrm>
      </p:grpSpPr>
      <p:sp>
        <p:nvSpPr>
          <p:cNvPr name="Freeform 2" id="2"/>
          <p:cNvSpPr/>
          <p:nvPr/>
        </p:nvSpPr>
        <p:spPr>
          <a:xfrm flipH="false" flipV="false" rot="-7351381">
            <a:off x="14972160" y="-3368866"/>
            <a:ext cx="4200452" cy="5938942"/>
          </a:xfrm>
          <a:custGeom>
            <a:avLst/>
            <a:gdLst/>
            <a:ahLst/>
            <a:cxnLst/>
            <a:rect r="r" b="b" t="t" l="l"/>
            <a:pathLst>
              <a:path h="5938942" w="4200452">
                <a:moveTo>
                  <a:pt x="0" y="0"/>
                </a:moveTo>
                <a:lnTo>
                  <a:pt x="4200452" y="0"/>
                </a:lnTo>
                <a:lnTo>
                  <a:pt x="4200452" y="5938942"/>
                </a:lnTo>
                <a:lnTo>
                  <a:pt x="0" y="5938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193691">
            <a:off x="15375789" y="3947180"/>
            <a:ext cx="2238907" cy="8942567"/>
            <a:chOff x="0" y="0"/>
            <a:chExt cx="2985209" cy="11923422"/>
          </a:xfrm>
        </p:grpSpPr>
        <p:grpSp>
          <p:nvGrpSpPr>
            <p:cNvPr name="Group 4" id="4"/>
            <p:cNvGrpSpPr/>
            <p:nvPr/>
          </p:nvGrpSpPr>
          <p:grpSpPr>
            <a:xfrm rot="-463612">
              <a:off x="182432" y="81756"/>
              <a:ext cx="1405813" cy="2808667"/>
              <a:chOff x="0" y="0"/>
              <a:chExt cx="277692" cy="554798"/>
            </a:xfrm>
          </p:grpSpPr>
          <p:sp>
            <p:nvSpPr>
              <p:cNvPr name="Freeform 5" id="5"/>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B6B4DD"/>
              </a:solidFill>
            </p:spPr>
          </p:sp>
          <p:sp>
            <p:nvSpPr>
              <p:cNvPr name="TextBox 6" id="6"/>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463612">
              <a:off x="587276" y="3065504"/>
              <a:ext cx="1405813" cy="2808667"/>
              <a:chOff x="0" y="0"/>
              <a:chExt cx="277692" cy="554798"/>
            </a:xfrm>
          </p:grpSpPr>
          <p:sp>
            <p:nvSpPr>
              <p:cNvPr name="Freeform 8" id="8"/>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E692"/>
              </a:solidFill>
            </p:spPr>
          </p:sp>
          <p:sp>
            <p:nvSpPr>
              <p:cNvPr name="TextBox 9" id="9"/>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63612">
              <a:off x="992120" y="6049252"/>
              <a:ext cx="1405813" cy="2808667"/>
              <a:chOff x="0" y="0"/>
              <a:chExt cx="277692" cy="554798"/>
            </a:xfrm>
          </p:grpSpPr>
          <p:sp>
            <p:nvSpPr>
              <p:cNvPr name="Freeform 11" id="11"/>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DC9C3"/>
              </a:solidFill>
            </p:spPr>
          </p:sp>
          <p:sp>
            <p:nvSpPr>
              <p:cNvPr name="TextBox 12" id="12"/>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463612">
              <a:off x="1396963" y="9033000"/>
              <a:ext cx="1405813" cy="2808667"/>
              <a:chOff x="0" y="0"/>
              <a:chExt cx="277692" cy="554798"/>
            </a:xfrm>
          </p:grpSpPr>
          <p:sp>
            <p:nvSpPr>
              <p:cNvPr name="Freeform 14" id="14"/>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D8EEFF"/>
              </a:solidFill>
            </p:spPr>
          </p:sp>
          <p:sp>
            <p:nvSpPr>
              <p:cNvPr name="TextBox 15" id="15"/>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sp>
        <p:nvSpPr>
          <p:cNvPr name="Freeform 16" id="16"/>
          <p:cNvSpPr/>
          <p:nvPr/>
        </p:nvSpPr>
        <p:spPr>
          <a:xfrm flipH="false" flipV="false" rot="-4755613">
            <a:off x="11076805" y="7252712"/>
            <a:ext cx="9598456" cy="2519595"/>
          </a:xfrm>
          <a:custGeom>
            <a:avLst/>
            <a:gdLst/>
            <a:ahLst/>
            <a:cxnLst/>
            <a:rect r="r" b="b" t="t" l="l"/>
            <a:pathLst>
              <a:path h="2519595" w="9598456">
                <a:moveTo>
                  <a:pt x="0" y="0"/>
                </a:moveTo>
                <a:lnTo>
                  <a:pt x="9598456" y="0"/>
                </a:lnTo>
                <a:lnTo>
                  <a:pt x="9598456" y="2519595"/>
                </a:lnTo>
                <a:lnTo>
                  <a:pt x="0" y="2519595"/>
                </a:lnTo>
                <a:lnTo>
                  <a:pt x="0" y="0"/>
                </a:lnTo>
                <a:close/>
              </a:path>
            </a:pathLst>
          </a:custGeom>
          <a:blipFill>
            <a:blip r:embed="rId4"/>
            <a:stretch>
              <a:fillRect l="0" t="0" r="0" b="0"/>
            </a:stretch>
          </a:blipFill>
        </p:spPr>
      </p:sp>
      <p:sp>
        <p:nvSpPr>
          <p:cNvPr name="Freeform 17" id="17"/>
          <p:cNvSpPr/>
          <p:nvPr/>
        </p:nvSpPr>
        <p:spPr>
          <a:xfrm flipH="false" flipV="false" rot="-8991638">
            <a:off x="10032972" y="1537386"/>
            <a:ext cx="5743684" cy="3285078"/>
          </a:xfrm>
          <a:custGeom>
            <a:avLst/>
            <a:gdLst/>
            <a:ahLst/>
            <a:cxnLst/>
            <a:rect r="r" b="b" t="t" l="l"/>
            <a:pathLst>
              <a:path h="3285078" w="5743684">
                <a:moveTo>
                  <a:pt x="0" y="0"/>
                </a:moveTo>
                <a:lnTo>
                  <a:pt x="5743684" y="0"/>
                </a:lnTo>
                <a:lnTo>
                  <a:pt x="5743684" y="3285078"/>
                </a:lnTo>
                <a:lnTo>
                  <a:pt x="0" y="32850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711319">
            <a:off x="13649081" y="-52658"/>
            <a:ext cx="1173273" cy="2162716"/>
          </a:xfrm>
          <a:custGeom>
            <a:avLst/>
            <a:gdLst/>
            <a:ahLst/>
            <a:cxnLst/>
            <a:rect r="r" b="b" t="t" l="l"/>
            <a:pathLst>
              <a:path h="2162716" w="1173273">
                <a:moveTo>
                  <a:pt x="0" y="0"/>
                </a:moveTo>
                <a:lnTo>
                  <a:pt x="1173273" y="0"/>
                </a:lnTo>
                <a:lnTo>
                  <a:pt x="1173273" y="2162716"/>
                </a:lnTo>
                <a:lnTo>
                  <a:pt x="0" y="21627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9" id="19"/>
          <p:cNvGrpSpPr/>
          <p:nvPr/>
        </p:nvGrpSpPr>
        <p:grpSpPr>
          <a:xfrm rot="711303">
            <a:off x="1721769" y="1650944"/>
            <a:ext cx="14413257" cy="13787502"/>
            <a:chOff x="0" y="0"/>
            <a:chExt cx="3796084" cy="3631276"/>
          </a:xfrm>
        </p:grpSpPr>
        <p:sp>
          <p:nvSpPr>
            <p:cNvPr name="Freeform 20" id="20"/>
            <p:cNvSpPr/>
            <p:nvPr/>
          </p:nvSpPr>
          <p:spPr>
            <a:xfrm flipH="false" flipV="false" rot="0">
              <a:off x="0" y="0"/>
              <a:ext cx="3796084" cy="3631276"/>
            </a:xfrm>
            <a:custGeom>
              <a:avLst/>
              <a:gdLst/>
              <a:ahLst/>
              <a:cxnLst/>
              <a:rect r="r" b="b" t="t" l="l"/>
              <a:pathLst>
                <a:path h="3631276" w="3796084">
                  <a:moveTo>
                    <a:pt x="0" y="0"/>
                  </a:moveTo>
                  <a:lnTo>
                    <a:pt x="3796084" y="0"/>
                  </a:lnTo>
                  <a:lnTo>
                    <a:pt x="3796084" y="3631276"/>
                  </a:lnTo>
                  <a:lnTo>
                    <a:pt x="0" y="3631276"/>
                  </a:lnTo>
                  <a:close/>
                </a:path>
              </a:pathLst>
            </a:custGeom>
            <a:solidFill>
              <a:srgbClr val="FFD8D3"/>
            </a:solidFill>
          </p:spPr>
        </p:sp>
        <p:sp>
          <p:nvSpPr>
            <p:cNvPr name="TextBox 21" id="21"/>
            <p:cNvSpPr txBox="true"/>
            <p:nvPr/>
          </p:nvSpPr>
          <p:spPr>
            <a:xfrm>
              <a:off x="0" y="-47625"/>
              <a:ext cx="3796084" cy="3678901"/>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723674">
            <a:off x="1664265" y="1657314"/>
            <a:ext cx="14335750" cy="14309685"/>
          </a:xfrm>
          <a:custGeom>
            <a:avLst/>
            <a:gdLst/>
            <a:ahLst/>
            <a:cxnLst/>
            <a:rect r="r" b="b" t="t" l="l"/>
            <a:pathLst>
              <a:path h="14309685" w="14335750">
                <a:moveTo>
                  <a:pt x="0" y="0"/>
                </a:moveTo>
                <a:lnTo>
                  <a:pt x="14335750" y="0"/>
                </a:lnTo>
                <a:lnTo>
                  <a:pt x="14335750" y="14309685"/>
                </a:lnTo>
                <a:lnTo>
                  <a:pt x="0" y="143096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606299">
            <a:off x="1520078" y="628111"/>
            <a:ext cx="1324655" cy="10558842"/>
          </a:xfrm>
          <a:custGeom>
            <a:avLst/>
            <a:gdLst/>
            <a:ahLst/>
            <a:cxnLst/>
            <a:rect r="r" b="b" t="t" l="l"/>
            <a:pathLst>
              <a:path h="10558842" w="1324655">
                <a:moveTo>
                  <a:pt x="0" y="0"/>
                </a:moveTo>
                <a:lnTo>
                  <a:pt x="1324655" y="0"/>
                </a:lnTo>
                <a:lnTo>
                  <a:pt x="1324655" y="10558842"/>
                </a:lnTo>
                <a:lnTo>
                  <a:pt x="0" y="1055884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4" id="24"/>
          <p:cNvGrpSpPr/>
          <p:nvPr/>
        </p:nvGrpSpPr>
        <p:grpSpPr>
          <a:xfrm rot="711303">
            <a:off x="3260917" y="4062468"/>
            <a:ext cx="13272947" cy="4788655"/>
            <a:chOff x="0" y="0"/>
            <a:chExt cx="3495756" cy="1261209"/>
          </a:xfrm>
        </p:grpSpPr>
        <p:sp>
          <p:nvSpPr>
            <p:cNvPr name="Freeform 25" id="25"/>
            <p:cNvSpPr/>
            <p:nvPr/>
          </p:nvSpPr>
          <p:spPr>
            <a:xfrm flipH="false" flipV="false" rot="0">
              <a:off x="0" y="0"/>
              <a:ext cx="3495756" cy="1261209"/>
            </a:xfrm>
            <a:custGeom>
              <a:avLst/>
              <a:gdLst/>
              <a:ahLst/>
              <a:cxnLst/>
              <a:rect r="r" b="b" t="t" l="l"/>
              <a:pathLst>
                <a:path h="1261209" w="3495756">
                  <a:moveTo>
                    <a:pt x="0" y="0"/>
                  </a:moveTo>
                  <a:lnTo>
                    <a:pt x="3495756" y="0"/>
                  </a:lnTo>
                  <a:lnTo>
                    <a:pt x="3495756" y="1261209"/>
                  </a:lnTo>
                  <a:lnTo>
                    <a:pt x="0" y="1261209"/>
                  </a:lnTo>
                  <a:close/>
                </a:path>
              </a:pathLst>
            </a:custGeom>
            <a:solidFill>
              <a:srgbClr val="FFFFFF"/>
            </a:solidFill>
          </p:spPr>
        </p:sp>
        <p:sp>
          <p:nvSpPr>
            <p:cNvPr name="TextBox 26" id="26"/>
            <p:cNvSpPr txBox="true"/>
            <p:nvPr/>
          </p:nvSpPr>
          <p:spPr>
            <a:xfrm>
              <a:off x="0" y="-47625"/>
              <a:ext cx="3495756" cy="1308834"/>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712925">
            <a:off x="3891803" y="5347828"/>
            <a:ext cx="12258523" cy="2417917"/>
          </a:xfrm>
          <a:prstGeom prst="rect">
            <a:avLst/>
          </a:prstGeom>
        </p:spPr>
        <p:txBody>
          <a:bodyPr anchor="t" rtlCol="false" tIns="0" lIns="0" bIns="0" rIns="0">
            <a:spAutoFit/>
          </a:bodyPr>
          <a:lstStyle/>
          <a:p>
            <a:pPr algn="r">
              <a:lnSpc>
                <a:spcPts val="19728"/>
              </a:lnSpc>
            </a:pPr>
            <a:r>
              <a:rPr lang="en-US" sz="14092">
                <a:solidFill>
                  <a:srgbClr val="373737"/>
                </a:solidFill>
                <a:latin typeface="Paytone One"/>
              </a:rPr>
              <a:t>THANK YOU</a:t>
            </a:r>
          </a:p>
        </p:txBody>
      </p:sp>
      <p:sp>
        <p:nvSpPr>
          <p:cNvPr name="Freeform 28" id="28"/>
          <p:cNvSpPr/>
          <p:nvPr/>
        </p:nvSpPr>
        <p:spPr>
          <a:xfrm flipH="false" flipV="false" rot="642909">
            <a:off x="7598719" y="207701"/>
            <a:ext cx="2466841" cy="2480370"/>
          </a:xfrm>
          <a:custGeom>
            <a:avLst/>
            <a:gdLst/>
            <a:ahLst/>
            <a:cxnLst/>
            <a:rect r="r" b="b" t="t" l="l"/>
            <a:pathLst>
              <a:path h="2480370" w="2466841">
                <a:moveTo>
                  <a:pt x="0" y="0"/>
                </a:moveTo>
                <a:lnTo>
                  <a:pt x="2466841" y="0"/>
                </a:lnTo>
                <a:lnTo>
                  <a:pt x="2466841" y="2480370"/>
                </a:lnTo>
                <a:lnTo>
                  <a:pt x="0" y="248037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D7AAD"/>
        </a:solidFill>
      </p:bgPr>
    </p:bg>
    <p:spTree>
      <p:nvGrpSpPr>
        <p:cNvPr id="1" name=""/>
        <p:cNvGrpSpPr/>
        <p:nvPr/>
      </p:nvGrpSpPr>
      <p:grpSpPr>
        <a:xfrm>
          <a:off x="0" y="0"/>
          <a:ext cx="0" cy="0"/>
          <a:chOff x="0" y="0"/>
          <a:chExt cx="0" cy="0"/>
        </a:xfrm>
      </p:grpSpPr>
      <p:grpSp>
        <p:nvGrpSpPr>
          <p:cNvPr name="Group 2" id="2"/>
          <p:cNvGrpSpPr/>
          <p:nvPr/>
        </p:nvGrpSpPr>
        <p:grpSpPr>
          <a:xfrm rot="0">
            <a:off x="689548" y="190801"/>
            <a:ext cx="17598452" cy="9798823"/>
            <a:chOff x="0" y="0"/>
            <a:chExt cx="4634983" cy="2580760"/>
          </a:xfrm>
        </p:grpSpPr>
        <p:sp>
          <p:nvSpPr>
            <p:cNvPr name="Freeform 3" id="3"/>
            <p:cNvSpPr/>
            <p:nvPr/>
          </p:nvSpPr>
          <p:spPr>
            <a:xfrm flipH="false" flipV="false" rot="0">
              <a:off x="0" y="0"/>
              <a:ext cx="4634983" cy="2580760"/>
            </a:xfrm>
            <a:custGeom>
              <a:avLst/>
              <a:gdLst/>
              <a:ahLst/>
              <a:cxnLst/>
              <a:rect r="r" b="b" t="t" l="l"/>
              <a:pathLst>
                <a:path h="2580760" w="4634983">
                  <a:moveTo>
                    <a:pt x="0" y="0"/>
                  </a:moveTo>
                  <a:lnTo>
                    <a:pt x="4634983" y="0"/>
                  </a:lnTo>
                  <a:lnTo>
                    <a:pt x="4634983" y="2580760"/>
                  </a:lnTo>
                  <a:lnTo>
                    <a:pt x="0" y="2580760"/>
                  </a:lnTo>
                  <a:close/>
                </a:path>
              </a:pathLst>
            </a:custGeom>
            <a:solidFill>
              <a:srgbClr val="FDC9C3"/>
            </a:solidFill>
          </p:spPr>
        </p:sp>
        <p:sp>
          <p:nvSpPr>
            <p:cNvPr name="TextBox 4" id="4"/>
            <p:cNvSpPr txBox="true"/>
            <p:nvPr/>
          </p:nvSpPr>
          <p:spPr>
            <a:xfrm>
              <a:off x="0" y="-47625"/>
              <a:ext cx="4634983" cy="262838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06157" y="526717"/>
            <a:ext cx="17675685" cy="9233566"/>
            <a:chOff x="0" y="0"/>
            <a:chExt cx="23567581" cy="12311421"/>
          </a:xfrm>
        </p:grpSpPr>
        <p:grpSp>
          <p:nvGrpSpPr>
            <p:cNvPr name="Group 6" id="6"/>
            <p:cNvGrpSpPr/>
            <p:nvPr/>
          </p:nvGrpSpPr>
          <p:grpSpPr>
            <a:xfrm rot="0">
              <a:off x="22161767" y="153722"/>
              <a:ext cx="1405813" cy="2808667"/>
              <a:chOff x="0" y="0"/>
              <a:chExt cx="277692" cy="554798"/>
            </a:xfrm>
          </p:grpSpPr>
          <p:sp>
            <p:nvSpPr>
              <p:cNvPr name="Freeform 7" id="7"/>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B6B4DD"/>
              </a:solidFill>
            </p:spPr>
          </p:sp>
          <p:sp>
            <p:nvSpPr>
              <p:cNvPr name="TextBox 8" id="8"/>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2161767" y="3164810"/>
              <a:ext cx="1405813" cy="2808667"/>
              <a:chOff x="0" y="0"/>
              <a:chExt cx="277692" cy="554798"/>
            </a:xfrm>
          </p:grpSpPr>
          <p:sp>
            <p:nvSpPr>
              <p:cNvPr name="Freeform 10" id="10"/>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E692"/>
              </a:solidFill>
            </p:spPr>
          </p:sp>
          <p:sp>
            <p:nvSpPr>
              <p:cNvPr name="TextBox 11" id="11"/>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2161767" y="6175898"/>
              <a:ext cx="1405813" cy="2808667"/>
              <a:chOff x="0" y="0"/>
              <a:chExt cx="277692" cy="554798"/>
            </a:xfrm>
          </p:grpSpPr>
          <p:sp>
            <p:nvSpPr>
              <p:cNvPr name="Freeform 13" id="13"/>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D8D3"/>
              </a:solidFill>
            </p:spPr>
          </p:sp>
          <p:sp>
            <p:nvSpPr>
              <p:cNvPr name="TextBox 14" id="14"/>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2161767" y="9186986"/>
              <a:ext cx="1405813" cy="2808667"/>
              <a:chOff x="0" y="0"/>
              <a:chExt cx="277692" cy="554798"/>
            </a:xfrm>
          </p:grpSpPr>
          <p:sp>
            <p:nvSpPr>
              <p:cNvPr name="Freeform 16" id="16"/>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D8EEFF"/>
              </a:solidFill>
            </p:spPr>
          </p:sp>
          <p:sp>
            <p:nvSpPr>
              <p:cNvPr name="TextBox 17" id="17"/>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742874" y="0"/>
              <a:ext cx="21885452" cy="12311421"/>
              <a:chOff x="0" y="0"/>
              <a:chExt cx="4323052" cy="2431886"/>
            </a:xfrm>
          </p:grpSpPr>
          <p:sp>
            <p:nvSpPr>
              <p:cNvPr name="Freeform 19" id="19"/>
              <p:cNvSpPr/>
              <p:nvPr/>
            </p:nvSpPr>
            <p:spPr>
              <a:xfrm flipH="false" flipV="false" rot="0">
                <a:off x="0" y="0"/>
                <a:ext cx="4323052" cy="2431886"/>
              </a:xfrm>
              <a:custGeom>
                <a:avLst/>
                <a:gdLst/>
                <a:ahLst/>
                <a:cxnLst/>
                <a:rect r="r" b="b" t="t" l="l"/>
                <a:pathLst>
                  <a:path h="2431886" w="4323052">
                    <a:moveTo>
                      <a:pt x="0" y="0"/>
                    </a:moveTo>
                    <a:lnTo>
                      <a:pt x="4323052" y="0"/>
                    </a:lnTo>
                    <a:lnTo>
                      <a:pt x="4323052" y="2431886"/>
                    </a:lnTo>
                    <a:lnTo>
                      <a:pt x="0" y="2431886"/>
                    </a:lnTo>
                    <a:close/>
                  </a:path>
                </a:pathLst>
              </a:custGeom>
              <a:solidFill>
                <a:srgbClr val="FFFFFF"/>
              </a:solidFill>
            </p:spPr>
          </p:sp>
          <p:sp>
            <p:nvSpPr>
              <p:cNvPr name="TextBox 20" id="20"/>
              <p:cNvSpPr txBox="true"/>
              <p:nvPr/>
            </p:nvSpPr>
            <p:spPr>
              <a:xfrm>
                <a:off x="0" y="-47625"/>
                <a:ext cx="4323052" cy="2479511"/>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0" y="153722"/>
              <a:ext cx="1485749" cy="11842925"/>
            </a:xfrm>
            <a:custGeom>
              <a:avLst/>
              <a:gdLst/>
              <a:ahLst/>
              <a:cxnLst/>
              <a:rect r="r" b="b" t="t" l="l"/>
              <a:pathLst>
                <a:path h="11842925" w="1485749">
                  <a:moveTo>
                    <a:pt x="0" y="0"/>
                  </a:moveTo>
                  <a:lnTo>
                    <a:pt x="1485749" y="0"/>
                  </a:lnTo>
                  <a:lnTo>
                    <a:pt x="1485749" y="11842924"/>
                  </a:lnTo>
                  <a:lnTo>
                    <a:pt x="0" y="11842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2" id="22"/>
          <p:cNvGrpSpPr/>
          <p:nvPr/>
        </p:nvGrpSpPr>
        <p:grpSpPr>
          <a:xfrm rot="0">
            <a:off x="2869936" y="2802288"/>
            <a:ext cx="13237676" cy="6148654"/>
            <a:chOff x="0" y="0"/>
            <a:chExt cx="3486466" cy="1619398"/>
          </a:xfrm>
        </p:grpSpPr>
        <p:sp>
          <p:nvSpPr>
            <p:cNvPr name="Freeform 23" id="23"/>
            <p:cNvSpPr/>
            <p:nvPr/>
          </p:nvSpPr>
          <p:spPr>
            <a:xfrm flipH="false" flipV="false" rot="0">
              <a:off x="0" y="0"/>
              <a:ext cx="3486466" cy="1619398"/>
            </a:xfrm>
            <a:custGeom>
              <a:avLst/>
              <a:gdLst/>
              <a:ahLst/>
              <a:cxnLst/>
              <a:rect r="r" b="b" t="t" l="l"/>
              <a:pathLst>
                <a:path h="1619398" w="3486466">
                  <a:moveTo>
                    <a:pt x="38015" y="0"/>
                  </a:moveTo>
                  <a:lnTo>
                    <a:pt x="3448451" y="0"/>
                  </a:lnTo>
                  <a:cubicBezTo>
                    <a:pt x="3458533" y="0"/>
                    <a:pt x="3468203" y="4005"/>
                    <a:pt x="3475332" y="11134"/>
                  </a:cubicBezTo>
                  <a:cubicBezTo>
                    <a:pt x="3482461" y="18263"/>
                    <a:pt x="3486466" y="27932"/>
                    <a:pt x="3486466" y="38015"/>
                  </a:cubicBezTo>
                  <a:lnTo>
                    <a:pt x="3486466" y="1581384"/>
                  </a:lnTo>
                  <a:cubicBezTo>
                    <a:pt x="3486466" y="1602379"/>
                    <a:pt x="3469446" y="1619398"/>
                    <a:pt x="3448451" y="1619398"/>
                  </a:cubicBezTo>
                  <a:lnTo>
                    <a:pt x="38015" y="1619398"/>
                  </a:lnTo>
                  <a:cubicBezTo>
                    <a:pt x="27932" y="1619398"/>
                    <a:pt x="18263" y="1615393"/>
                    <a:pt x="11134" y="1608264"/>
                  </a:cubicBezTo>
                  <a:cubicBezTo>
                    <a:pt x="4005" y="1601135"/>
                    <a:pt x="0" y="1591466"/>
                    <a:pt x="0" y="1581384"/>
                  </a:cubicBezTo>
                  <a:lnTo>
                    <a:pt x="0" y="38015"/>
                  </a:lnTo>
                  <a:cubicBezTo>
                    <a:pt x="0" y="17020"/>
                    <a:pt x="17020" y="0"/>
                    <a:pt x="38015" y="0"/>
                  </a:cubicBezTo>
                  <a:close/>
                </a:path>
              </a:pathLst>
            </a:custGeom>
            <a:solidFill>
              <a:srgbClr val="000000">
                <a:alpha val="0"/>
              </a:srgbClr>
            </a:solidFill>
            <a:ln w="28575" cap="rnd">
              <a:solidFill>
                <a:srgbClr val="000000"/>
              </a:solidFill>
              <a:prstDash val="solid"/>
              <a:round/>
            </a:ln>
          </p:spPr>
        </p:sp>
        <p:sp>
          <p:nvSpPr>
            <p:cNvPr name="TextBox 24" id="24"/>
            <p:cNvSpPr txBox="true"/>
            <p:nvPr/>
          </p:nvSpPr>
          <p:spPr>
            <a:xfrm>
              <a:off x="0" y="-47625"/>
              <a:ext cx="3486466" cy="1667023"/>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3225512" y="1321245"/>
            <a:ext cx="1082327" cy="1359281"/>
          </a:xfrm>
          <a:custGeom>
            <a:avLst/>
            <a:gdLst/>
            <a:ahLst/>
            <a:cxnLst/>
            <a:rect r="r" b="b" t="t" l="l"/>
            <a:pathLst>
              <a:path h="1359281" w="1082327">
                <a:moveTo>
                  <a:pt x="0" y="0"/>
                </a:moveTo>
                <a:lnTo>
                  <a:pt x="1082327" y="0"/>
                </a:lnTo>
                <a:lnTo>
                  <a:pt x="1082327" y="1359281"/>
                </a:lnTo>
                <a:lnTo>
                  <a:pt x="0" y="13592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4307839" y="1178370"/>
            <a:ext cx="9672321" cy="1244725"/>
          </a:xfrm>
          <a:prstGeom prst="rect">
            <a:avLst/>
          </a:prstGeom>
        </p:spPr>
        <p:txBody>
          <a:bodyPr anchor="t" rtlCol="false" tIns="0" lIns="0" bIns="0" rIns="0">
            <a:spAutoFit/>
          </a:bodyPr>
          <a:lstStyle/>
          <a:p>
            <a:pPr algn="ctr">
              <a:lnSpc>
                <a:spcPts val="10150"/>
              </a:lnSpc>
            </a:pPr>
            <a:r>
              <a:rPr lang="en-US" sz="7250">
                <a:solidFill>
                  <a:srgbClr val="373737"/>
                </a:solidFill>
                <a:latin typeface="Paytone One"/>
              </a:rPr>
              <a:t>BACKGROUND INFO</a:t>
            </a:r>
          </a:p>
        </p:txBody>
      </p:sp>
      <p:sp>
        <p:nvSpPr>
          <p:cNvPr name="Freeform 27" id="27"/>
          <p:cNvSpPr/>
          <p:nvPr/>
        </p:nvSpPr>
        <p:spPr>
          <a:xfrm flipH="true" flipV="false" rot="0">
            <a:off x="13980161" y="1321245"/>
            <a:ext cx="1082327" cy="1359281"/>
          </a:xfrm>
          <a:custGeom>
            <a:avLst/>
            <a:gdLst/>
            <a:ahLst/>
            <a:cxnLst/>
            <a:rect r="r" b="b" t="t" l="l"/>
            <a:pathLst>
              <a:path h="1359281" w="1082327">
                <a:moveTo>
                  <a:pt x="1082327" y="0"/>
                </a:moveTo>
                <a:lnTo>
                  <a:pt x="0" y="0"/>
                </a:lnTo>
                <a:lnTo>
                  <a:pt x="0" y="1359281"/>
                </a:lnTo>
                <a:lnTo>
                  <a:pt x="1082327" y="1359281"/>
                </a:lnTo>
                <a:lnTo>
                  <a:pt x="108232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1464785" y="7247886"/>
            <a:ext cx="2301891" cy="2245556"/>
          </a:xfrm>
          <a:custGeom>
            <a:avLst/>
            <a:gdLst/>
            <a:ahLst/>
            <a:cxnLst/>
            <a:rect r="r" b="b" t="t" l="l"/>
            <a:pathLst>
              <a:path h="2245556" w="2301891">
                <a:moveTo>
                  <a:pt x="0" y="0"/>
                </a:moveTo>
                <a:lnTo>
                  <a:pt x="2301891" y="0"/>
                </a:lnTo>
                <a:lnTo>
                  <a:pt x="2301891" y="2245556"/>
                </a:lnTo>
                <a:lnTo>
                  <a:pt x="0" y="22455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9" id="29"/>
          <p:cNvSpPr txBox="true"/>
          <p:nvPr/>
        </p:nvSpPr>
        <p:spPr>
          <a:xfrm rot="0">
            <a:off x="3097272" y="3104327"/>
            <a:ext cx="12783004" cy="5717636"/>
          </a:xfrm>
          <a:prstGeom prst="rect">
            <a:avLst/>
          </a:prstGeom>
        </p:spPr>
        <p:txBody>
          <a:bodyPr anchor="t" rtlCol="false" tIns="0" lIns="0" bIns="0" rIns="0">
            <a:spAutoFit/>
          </a:bodyPr>
          <a:lstStyle/>
          <a:p>
            <a:pPr algn="ctr">
              <a:lnSpc>
                <a:spcPts val="5629"/>
              </a:lnSpc>
            </a:pPr>
            <a:r>
              <a:rPr lang="en-US" sz="4021">
                <a:solidFill>
                  <a:srgbClr val="373737"/>
                </a:solidFill>
                <a:latin typeface="Ahkio Thin"/>
              </a:rPr>
              <a:t>The Education System is </a:t>
            </a:r>
            <a:r>
              <a:rPr lang="en-US" sz="4021">
                <a:solidFill>
                  <a:srgbClr val="373737"/>
                </a:solidFill>
                <a:latin typeface="Ahkio Bold"/>
              </a:rPr>
              <a:t>flawed</a:t>
            </a:r>
            <a:r>
              <a:rPr lang="en-US" sz="4021">
                <a:solidFill>
                  <a:srgbClr val="373737"/>
                </a:solidFill>
                <a:latin typeface="Ahkio Thin"/>
              </a:rPr>
              <a:t>. Every student is different. </a:t>
            </a:r>
          </a:p>
          <a:p>
            <a:pPr algn="ctr">
              <a:lnSpc>
                <a:spcPts val="5629"/>
              </a:lnSpc>
            </a:pPr>
            <a:r>
              <a:rPr lang="en-US" sz="4021">
                <a:solidFill>
                  <a:srgbClr val="373737"/>
                </a:solidFill>
                <a:latin typeface="Ahkio Thin"/>
              </a:rPr>
              <a:t>Such as learning and communicating.</a:t>
            </a:r>
          </a:p>
          <a:p>
            <a:pPr algn="ctr">
              <a:lnSpc>
                <a:spcPts val="5629"/>
              </a:lnSpc>
            </a:pPr>
            <a:r>
              <a:rPr lang="en-US" sz="4021">
                <a:solidFill>
                  <a:srgbClr val="373737"/>
                </a:solidFill>
                <a:latin typeface="Ahkio Thin"/>
              </a:rPr>
              <a:t> </a:t>
            </a:r>
          </a:p>
          <a:p>
            <a:pPr algn="ctr">
              <a:lnSpc>
                <a:spcPts val="5629"/>
              </a:lnSpc>
            </a:pPr>
            <a:r>
              <a:rPr lang="en-US" sz="4021">
                <a:solidFill>
                  <a:srgbClr val="373737"/>
                </a:solidFill>
                <a:latin typeface="Ahkio Thin"/>
              </a:rPr>
              <a:t>In order to effectively address the diverse needs of our student body, we implement an unsupervised clustering AI that categorizes students into multiple groups based on their unique characteristics, learning styles, and academic requirements.</a:t>
            </a:r>
          </a:p>
          <a:p>
            <a:pPr algn="ctr">
              <a:lnSpc>
                <a:spcPts val="5629"/>
              </a:lnSpc>
            </a:pPr>
          </a:p>
        </p:txBody>
      </p:sp>
      <p:sp>
        <p:nvSpPr>
          <p:cNvPr name="Freeform 30" id="30"/>
          <p:cNvSpPr/>
          <p:nvPr/>
        </p:nvSpPr>
        <p:spPr>
          <a:xfrm flipH="false" flipV="false" rot="1348902">
            <a:off x="14531492" y="7309651"/>
            <a:ext cx="2466841" cy="2480370"/>
          </a:xfrm>
          <a:custGeom>
            <a:avLst/>
            <a:gdLst/>
            <a:ahLst/>
            <a:cxnLst/>
            <a:rect r="r" b="b" t="t" l="l"/>
            <a:pathLst>
              <a:path h="2480370" w="2466841">
                <a:moveTo>
                  <a:pt x="0" y="0"/>
                </a:moveTo>
                <a:lnTo>
                  <a:pt x="2466841" y="0"/>
                </a:lnTo>
                <a:lnTo>
                  <a:pt x="2466841" y="2480370"/>
                </a:lnTo>
                <a:lnTo>
                  <a:pt x="0" y="24803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7D7AAD"/>
        </a:solidFill>
      </p:bgPr>
    </p:bg>
    <p:spTree>
      <p:nvGrpSpPr>
        <p:cNvPr id="1" name=""/>
        <p:cNvGrpSpPr/>
        <p:nvPr/>
      </p:nvGrpSpPr>
      <p:grpSpPr>
        <a:xfrm>
          <a:off x="0" y="0"/>
          <a:ext cx="0" cy="0"/>
          <a:chOff x="0" y="0"/>
          <a:chExt cx="0" cy="0"/>
        </a:xfrm>
      </p:grpSpPr>
      <p:grpSp>
        <p:nvGrpSpPr>
          <p:cNvPr name="Group 2" id="2"/>
          <p:cNvGrpSpPr/>
          <p:nvPr/>
        </p:nvGrpSpPr>
        <p:grpSpPr>
          <a:xfrm rot="0">
            <a:off x="689548" y="166478"/>
            <a:ext cx="17598452" cy="9798823"/>
            <a:chOff x="0" y="0"/>
            <a:chExt cx="4634983" cy="2580760"/>
          </a:xfrm>
        </p:grpSpPr>
        <p:sp>
          <p:nvSpPr>
            <p:cNvPr name="Freeform 3" id="3"/>
            <p:cNvSpPr/>
            <p:nvPr/>
          </p:nvSpPr>
          <p:spPr>
            <a:xfrm flipH="false" flipV="false" rot="0">
              <a:off x="0" y="0"/>
              <a:ext cx="4634983" cy="2580760"/>
            </a:xfrm>
            <a:custGeom>
              <a:avLst/>
              <a:gdLst/>
              <a:ahLst/>
              <a:cxnLst/>
              <a:rect r="r" b="b" t="t" l="l"/>
              <a:pathLst>
                <a:path h="2580760" w="4634983">
                  <a:moveTo>
                    <a:pt x="0" y="0"/>
                  </a:moveTo>
                  <a:lnTo>
                    <a:pt x="4634983" y="0"/>
                  </a:lnTo>
                  <a:lnTo>
                    <a:pt x="4634983" y="2580760"/>
                  </a:lnTo>
                  <a:lnTo>
                    <a:pt x="0" y="2580760"/>
                  </a:lnTo>
                  <a:close/>
                </a:path>
              </a:pathLst>
            </a:custGeom>
            <a:solidFill>
              <a:srgbClr val="FDC9C3"/>
            </a:solidFill>
          </p:spPr>
        </p:sp>
        <p:sp>
          <p:nvSpPr>
            <p:cNvPr name="TextBox 4" id="4"/>
            <p:cNvSpPr txBox="true"/>
            <p:nvPr/>
          </p:nvSpPr>
          <p:spPr>
            <a:xfrm>
              <a:off x="0" y="-47625"/>
              <a:ext cx="4634983" cy="262838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06157" y="526717"/>
            <a:ext cx="17675685" cy="9233566"/>
            <a:chOff x="0" y="0"/>
            <a:chExt cx="23567581" cy="12311421"/>
          </a:xfrm>
        </p:grpSpPr>
        <p:grpSp>
          <p:nvGrpSpPr>
            <p:cNvPr name="Group 6" id="6"/>
            <p:cNvGrpSpPr/>
            <p:nvPr/>
          </p:nvGrpSpPr>
          <p:grpSpPr>
            <a:xfrm rot="0">
              <a:off x="22161767" y="153722"/>
              <a:ext cx="1405813" cy="2808667"/>
              <a:chOff x="0" y="0"/>
              <a:chExt cx="277692" cy="554798"/>
            </a:xfrm>
          </p:grpSpPr>
          <p:sp>
            <p:nvSpPr>
              <p:cNvPr name="Freeform 7" id="7"/>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B6B4DD"/>
              </a:solidFill>
            </p:spPr>
          </p:sp>
          <p:sp>
            <p:nvSpPr>
              <p:cNvPr name="TextBox 8" id="8"/>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2161767" y="3164810"/>
              <a:ext cx="1405813" cy="2808667"/>
              <a:chOff x="0" y="0"/>
              <a:chExt cx="277692" cy="554798"/>
            </a:xfrm>
          </p:grpSpPr>
          <p:sp>
            <p:nvSpPr>
              <p:cNvPr name="Freeform 10" id="10"/>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E692"/>
              </a:solidFill>
            </p:spPr>
          </p:sp>
          <p:sp>
            <p:nvSpPr>
              <p:cNvPr name="TextBox 11" id="11"/>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2161767" y="6175898"/>
              <a:ext cx="1405813" cy="2808667"/>
              <a:chOff x="0" y="0"/>
              <a:chExt cx="277692" cy="554798"/>
            </a:xfrm>
          </p:grpSpPr>
          <p:sp>
            <p:nvSpPr>
              <p:cNvPr name="Freeform 13" id="13"/>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D8D3"/>
              </a:solidFill>
            </p:spPr>
          </p:sp>
          <p:sp>
            <p:nvSpPr>
              <p:cNvPr name="TextBox 14" id="14"/>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2161767" y="9186986"/>
              <a:ext cx="1405813" cy="2808667"/>
              <a:chOff x="0" y="0"/>
              <a:chExt cx="277692" cy="554798"/>
            </a:xfrm>
          </p:grpSpPr>
          <p:sp>
            <p:nvSpPr>
              <p:cNvPr name="Freeform 16" id="16"/>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D8EEFF"/>
              </a:solidFill>
            </p:spPr>
          </p:sp>
          <p:sp>
            <p:nvSpPr>
              <p:cNvPr name="TextBox 17" id="17"/>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742874" y="0"/>
              <a:ext cx="21885452" cy="12311421"/>
              <a:chOff x="0" y="0"/>
              <a:chExt cx="4323052" cy="2431886"/>
            </a:xfrm>
          </p:grpSpPr>
          <p:sp>
            <p:nvSpPr>
              <p:cNvPr name="Freeform 19" id="19"/>
              <p:cNvSpPr/>
              <p:nvPr/>
            </p:nvSpPr>
            <p:spPr>
              <a:xfrm flipH="false" flipV="false" rot="0">
                <a:off x="0" y="0"/>
                <a:ext cx="4323052" cy="2431886"/>
              </a:xfrm>
              <a:custGeom>
                <a:avLst/>
                <a:gdLst/>
                <a:ahLst/>
                <a:cxnLst/>
                <a:rect r="r" b="b" t="t" l="l"/>
                <a:pathLst>
                  <a:path h="2431886" w="4323052">
                    <a:moveTo>
                      <a:pt x="0" y="0"/>
                    </a:moveTo>
                    <a:lnTo>
                      <a:pt x="4323052" y="0"/>
                    </a:lnTo>
                    <a:lnTo>
                      <a:pt x="4323052" y="2431886"/>
                    </a:lnTo>
                    <a:lnTo>
                      <a:pt x="0" y="2431886"/>
                    </a:lnTo>
                    <a:close/>
                  </a:path>
                </a:pathLst>
              </a:custGeom>
              <a:solidFill>
                <a:srgbClr val="FFFFFF"/>
              </a:solidFill>
            </p:spPr>
          </p:sp>
          <p:sp>
            <p:nvSpPr>
              <p:cNvPr name="TextBox 20" id="20"/>
              <p:cNvSpPr txBox="true"/>
              <p:nvPr/>
            </p:nvSpPr>
            <p:spPr>
              <a:xfrm>
                <a:off x="0" y="-47625"/>
                <a:ext cx="4323052" cy="2479511"/>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0" y="153722"/>
              <a:ext cx="1485749" cy="11842925"/>
            </a:xfrm>
            <a:custGeom>
              <a:avLst/>
              <a:gdLst/>
              <a:ahLst/>
              <a:cxnLst/>
              <a:rect r="r" b="b" t="t" l="l"/>
              <a:pathLst>
                <a:path h="11842925" w="1485749">
                  <a:moveTo>
                    <a:pt x="0" y="0"/>
                  </a:moveTo>
                  <a:lnTo>
                    <a:pt x="1485749" y="0"/>
                  </a:lnTo>
                  <a:lnTo>
                    <a:pt x="1485749" y="11842924"/>
                  </a:lnTo>
                  <a:lnTo>
                    <a:pt x="0" y="11842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2" id="22"/>
          <p:cNvGrpSpPr>
            <a:grpSpLocks noChangeAspect="true"/>
          </p:cNvGrpSpPr>
          <p:nvPr/>
        </p:nvGrpSpPr>
        <p:grpSpPr>
          <a:xfrm rot="0">
            <a:off x="1901367" y="3829590"/>
            <a:ext cx="3205563" cy="3723935"/>
            <a:chOff x="0" y="0"/>
            <a:chExt cx="5466080" cy="6350000"/>
          </a:xfrm>
        </p:grpSpPr>
        <p:sp>
          <p:nvSpPr>
            <p:cNvPr name="Freeform 23" id="23"/>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FE692"/>
            </a:solidFill>
          </p:spPr>
        </p:sp>
        <p:sp>
          <p:nvSpPr>
            <p:cNvPr name="Freeform 24" id="24"/>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2862" t="0" r="-2862" b="0"/>
              </a:stretch>
            </a:blipFill>
          </p:spPr>
        </p:sp>
        <p:sp>
          <p:nvSpPr>
            <p:cNvPr name="Freeform 25" id="25"/>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73737"/>
            </a:solidFill>
          </p:spPr>
        </p:sp>
        <p:sp>
          <p:nvSpPr>
            <p:cNvPr name="Freeform 26" id="26"/>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27" id="27"/>
          <p:cNvGrpSpPr>
            <a:grpSpLocks noChangeAspect="true"/>
          </p:cNvGrpSpPr>
          <p:nvPr/>
        </p:nvGrpSpPr>
        <p:grpSpPr>
          <a:xfrm rot="0">
            <a:off x="5661268" y="3829590"/>
            <a:ext cx="3205563" cy="3723935"/>
            <a:chOff x="0" y="0"/>
            <a:chExt cx="5466080" cy="6350000"/>
          </a:xfrm>
        </p:grpSpPr>
        <p:sp>
          <p:nvSpPr>
            <p:cNvPr name="Freeform 28" id="28"/>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FE692"/>
            </a:solidFill>
          </p:spPr>
        </p:sp>
        <p:sp>
          <p:nvSpPr>
            <p:cNvPr name="Freeform 29" id="29"/>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2072" t="0" r="-22072" b="0"/>
              </a:stretch>
            </a:blipFill>
          </p:spPr>
        </p:sp>
        <p:sp>
          <p:nvSpPr>
            <p:cNvPr name="Freeform 30" id="30"/>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73737"/>
            </a:solidFill>
          </p:spPr>
        </p:sp>
        <p:sp>
          <p:nvSpPr>
            <p:cNvPr name="Freeform 31" id="31"/>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32" id="32"/>
          <p:cNvGrpSpPr>
            <a:grpSpLocks noChangeAspect="true"/>
          </p:cNvGrpSpPr>
          <p:nvPr/>
        </p:nvGrpSpPr>
        <p:grpSpPr>
          <a:xfrm rot="0">
            <a:off x="9421169" y="3829590"/>
            <a:ext cx="3205563" cy="3723935"/>
            <a:chOff x="0" y="0"/>
            <a:chExt cx="5466080" cy="6350000"/>
          </a:xfrm>
        </p:grpSpPr>
        <p:sp>
          <p:nvSpPr>
            <p:cNvPr name="Freeform 33" id="33"/>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FE692"/>
            </a:solidFill>
          </p:spPr>
        </p:sp>
        <p:sp>
          <p:nvSpPr>
            <p:cNvPr name="Freeform 34" id="34"/>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14619" t="0" r="-14619" b="0"/>
              </a:stretch>
            </a:blipFill>
          </p:spPr>
        </p:sp>
        <p:sp>
          <p:nvSpPr>
            <p:cNvPr name="Freeform 35" id="35"/>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73737"/>
            </a:solidFill>
          </p:spPr>
        </p:sp>
        <p:sp>
          <p:nvSpPr>
            <p:cNvPr name="Freeform 36" id="36"/>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37" id="37"/>
          <p:cNvGrpSpPr>
            <a:grpSpLocks noChangeAspect="true"/>
          </p:cNvGrpSpPr>
          <p:nvPr/>
        </p:nvGrpSpPr>
        <p:grpSpPr>
          <a:xfrm rot="0">
            <a:off x="13181070" y="3829590"/>
            <a:ext cx="3205563" cy="3723935"/>
            <a:chOff x="0" y="0"/>
            <a:chExt cx="5466080" cy="6350000"/>
          </a:xfrm>
        </p:grpSpPr>
        <p:sp>
          <p:nvSpPr>
            <p:cNvPr name="Freeform 38" id="38"/>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FE692"/>
            </a:solidFill>
          </p:spPr>
        </p:sp>
        <p:sp>
          <p:nvSpPr>
            <p:cNvPr name="Freeform 39" id="39"/>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32285" t="0" r="-32285" b="0"/>
              </a:stretch>
            </a:blipFill>
          </p:spPr>
        </p:sp>
        <p:sp>
          <p:nvSpPr>
            <p:cNvPr name="Freeform 40" id="40"/>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73737"/>
            </a:solidFill>
          </p:spPr>
        </p:sp>
        <p:sp>
          <p:nvSpPr>
            <p:cNvPr name="Freeform 41" id="41"/>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
        <p:nvSpPr>
          <p:cNvPr name="Freeform 42" id="42"/>
          <p:cNvSpPr/>
          <p:nvPr/>
        </p:nvSpPr>
        <p:spPr>
          <a:xfrm flipH="false" flipV="false" rot="0">
            <a:off x="8316107" y="3456926"/>
            <a:ext cx="827893" cy="1113134"/>
          </a:xfrm>
          <a:custGeom>
            <a:avLst/>
            <a:gdLst/>
            <a:ahLst/>
            <a:cxnLst/>
            <a:rect r="r" b="b" t="t" l="l"/>
            <a:pathLst>
              <a:path h="1113134" w="827893">
                <a:moveTo>
                  <a:pt x="0" y="0"/>
                </a:moveTo>
                <a:lnTo>
                  <a:pt x="827893" y="0"/>
                </a:lnTo>
                <a:lnTo>
                  <a:pt x="827893" y="1113134"/>
                </a:lnTo>
                <a:lnTo>
                  <a:pt x="0" y="11131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3" id="43"/>
          <p:cNvSpPr/>
          <p:nvPr/>
        </p:nvSpPr>
        <p:spPr>
          <a:xfrm flipH="false" flipV="false" rot="0">
            <a:off x="4437191" y="3273023"/>
            <a:ext cx="827893" cy="1113134"/>
          </a:xfrm>
          <a:custGeom>
            <a:avLst/>
            <a:gdLst/>
            <a:ahLst/>
            <a:cxnLst/>
            <a:rect r="r" b="b" t="t" l="l"/>
            <a:pathLst>
              <a:path h="1113134" w="827893">
                <a:moveTo>
                  <a:pt x="0" y="0"/>
                </a:moveTo>
                <a:lnTo>
                  <a:pt x="827893" y="0"/>
                </a:lnTo>
                <a:lnTo>
                  <a:pt x="827893" y="1113134"/>
                </a:lnTo>
                <a:lnTo>
                  <a:pt x="0" y="11131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4" id="44"/>
          <p:cNvSpPr/>
          <p:nvPr/>
        </p:nvSpPr>
        <p:spPr>
          <a:xfrm flipH="false" flipV="false" rot="0">
            <a:off x="11937423" y="3456926"/>
            <a:ext cx="827893" cy="1113134"/>
          </a:xfrm>
          <a:custGeom>
            <a:avLst/>
            <a:gdLst/>
            <a:ahLst/>
            <a:cxnLst/>
            <a:rect r="r" b="b" t="t" l="l"/>
            <a:pathLst>
              <a:path h="1113134" w="827893">
                <a:moveTo>
                  <a:pt x="0" y="0"/>
                </a:moveTo>
                <a:lnTo>
                  <a:pt x="827894" y="0"/>
                </a:lnTo>
                <a:lnTo>
                  <a:pt x="827894" y="1113134"/>
                </a:lnTo>
                <a:lnTo>
                  <a:pt x="0" y="11131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5" id="45"/>
          <p:cNvSpPr/>
          <p:nvPr/>
        </p:nvSpPr>
        <p:spPr>
          <a:xfrm flipH="false" flipV="false" rot="0">
            <a:off x="15558740" y="3456926"/>
            <a:ext cx="827893" cy="1113134"/>
          </a:xfrm>
          <a:custGeom>
            <a:avLst/>
            <a:gdLst/>
            <a:ahLst/>
            <a:cxnLst/>
            <a:rect r="r" b="b" t="t" l="l"/>
            <a:pathLst>
              <a:path h="1113134" w="827893">
                <a:moveTo>
                  <a:pt x="0" y="0"/>
                </a:moveTo>
                <a:lnTo>
                  <a:pt x="827893" y="0"/>
                </a:lnTo>
                <a:lnTo>
                  <a:pt x="827893" y="1113134"/>
                </a:lnTo>
                <a:lnTo>
                  <a:pt x="0" y="11131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6" id="46"/>
          <p:cNvSpPr/>
          <p:nvPr/>
        </p:nvSpPr>
        <p:spPr>
          <a:xfrm flipH="false" flipV="false" rot="0">
            <a:off x="3225512" y="1321245"/>
            <a:ext cx="1082327" cy="1359281"/>
          </a:xfrm>
          <a:custGeom>
            <a:avLst/>
            <a:gdLst/>
            <a:ahLst/>
            <a:cxnLst/>
            <a:rect r="r" b="b" t="t" l="l"/>
            <a:pathLst>
              <a:path h="1359281" w="1082327">
                <a:moveTo>
                  <a:pt x="0" y="0"/>
                </a:moveTo>
                <a:lnTo>
                  <a:pt x="1082327" y="0"/>
                </a:lnTo>
                <a:lnTo>
                  <a:pt x="1082327" y="1359281"/>
                </a:lnTo>
                <a:lnTo>
                  <a:pt x="0" y="13592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47" id="47"/>
          <p:cNvSpPr txBox="true"/>
          <p:nvPr/>
        </p:nvSpPr>
        <p:spPr>
          <a:xfrm rot="0">
            <a:off x="4307839" y="1178370"/>
            <a:ext cx="9672321" cy="1244725"/>
          </a:xfrm>
          <a:prstGeom prst="rect">
            <a:avLst/>
          </a:prstGeom>
        </p:spPr>
        <p:txBody>
          <a:bodyPr anchor="t" rtlCol="false" tIns="0" lIns="0" bIns="0" rIns="0">
            <a:spAutoFit/>
          </a:bodyPr>
          <a:lstStyle/>
          <a:p>
            <a:pPr algn="ctr">
              <a:lnSpc>
                <a:spcPts val="10150"/>
              </a:lnSpc>
            </a:pPr>
            <a:r>
              <a:rPr lang="en-US" sz="7250">
                <a:solidFill>
                  <a:srgbClr val="373737"/>
                </a:solidFill>
                <a:latin typeface="Paytone One"/>
              </a:rPr>
              <a:t>TABLE OF CONTENTS</a:t>
            </a:r>
          </a:p>
        </p:txBody>
      </p:sp>
      <p:sp>
        <p:nvSpPr>
          <p:cNvPr name="Freeform 48" id="48"/>
          <p:cNvSpPr/>
          <p:nvPr/>
        </p:nvSpPr>
        <p:spPr>
          <a:xfrm flipH="true" flipV="false" rot="0">
            <a:off x="13980161" y="1321245"/>
            <a:ext cx="1082327" cy="1359281"/>
          </a:xfrm>
          <a:custGeom>
            <a:avLst/>
            <a:gdLst/>
            <a:ahLst/>
            <a:cxnLst/>
            <a:rect r="r" b="b" t="t" l="l"/>
            <a:pathLst>
              <a:path h="1359281" w="1082327">
                <a:moveTo>
                  <a:pt x="1082327" y="0"/>
                </a:moveTo>
                <a:lnTo>
                  <a:pt x="0" y="0"/>
                </a:lnTo>
                <a:lnTo>
                  <a:pt x="0" y="1359281"/>
                </a:lnTo>
                <a:lnTo>
                  <a:pt x="1082327" y="1359281"/>
                </a:lnTo>
                <a:lnTo>
                  <a:pt x="1082327"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49" id="49"/>
          <p:cNvSpPr txBox="true"/>
          <p:nvPr/>
        </p:nvSpPr>
        <p:spPr>
          <a:xfrm rot="0">
            <a:off x="1978023" y="6912455"/>
            <a:ext cx="3052251" cy="417613"/>
          </a:xfrm>
          <a:prstGeom prst="rect">
            <a:avLst/>
          </a:prstGeom>
        </p:spPr>
        <p:txBody>
          <a:bodyPr anchor="t" rtlCol="false" tIns="0" lIns="0" bIns="0" rIns="0">
            <a:spAutoFit/>
          </a:bodyPr>
          <a:lstStyle/>
          <a:p>
            <a:pPr algn="ctr">
              <a:lnSpc>
                <a:spcPts val="3340"/>
              </a:lnSpc>
            </a:pPr>
            <a:r>
              <a:rPr lang="en-US" sz="2386">
                <a:solidFill>
                  <a:srgbClr val="373737"/>
                </a:solidFill>
                <a:latin typeface="Ahkio"/>
              </a:rPr>
              <a:t>Dataset Exploration</a:t>
            </a:r>
          </a:p>
        </p:txBody>
      </p:sp>
      <p:sp>
        <p:nvSpPr>
          <p:cNvPr name="Freeform 50" id="50"/>
          <p:cNvSpPr/>
          <p:nvPr/>
        </p:nvSpPr>
        <p:spPr>
          <a:xfrm flipH="true" flipV="false" rot="2432692">
            <a:off x="2080324" y="8077787"/>
            <a:ext cx="7315200" cy="3364992"/>
          </a:xfrm>
          <a:custGeom>
            <a:avLst/>
            <a:gdLst/>
            <a:ahLst/>
            <a:cxnLst/>
            <a:rect r="r" b="b" t="t" l="l"/>
            <a:pathLst>
              <a:path h="3364992" w="7315200">
                <a:moveTo>
                  <a:pt x="7315200" y="0"/>
                </a:moveTo>
                <a:lnTo>
                  <a:pt x="0" y="0"/>
                </a:lnTo>
                <a:lnTo>
                  <a:pt x="0" y="3364992"/>
                </a:lnTo>
                <a:lnTo>
                  <a:pt x="7315200" y="3364992"/>
                </a:lnTo>
                <a:lnTo>
                  <a:pt x="731520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51" id="51"/>
          <p:cNvSpPr/>
          <p:nvPr/>
        </p:nvSpPr>
        <p:spPr>
          <a:xfrm flipH="false" flipV="false" rot="5019157">
            <a:off x="11872661" y="5781613"/>
            <a:ext cx="1495897" cy="7412103"/>
          </a:xfrm>
          <a:custGeom>
            <a:avLst/>
            <a:gdLst/>
            <a:ahLst/>
            <a:cxnLst/>
            <a:rect r="r" b="b" t="t" l="l"/>
            <a:pathLst>
              <a:path h="7412103" w="1495897">
                <a:moveTo>
                  <a:pt x="0" y="0"/>
                </a:moveTo>
                <a:lnTo>
                  <a:pt x="1495897" y="0"/>
                </a:lnTo>
                <a:lnTo>
                  <a:pt x="1495897" y="7412103"/>
                </a:lnTo>
                <a:lnTo>
                  <a:pt x="0" y="741210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52" id="52"/>
          <p:cNvSpPr txBox="true"/>
          <p:nvPr/>
        </p:nvSpPr>
        <p:spPr>
          <a:xfrm rot="0">
            <a:off x="5737924" y="6912455"/>
            <a:ext cx="3052251" cy="417613"/>
          </a:xfrm>
          <a:prstGeom prst="rect">
            <a:avLst/>
          </a:prstGeom>
        </p:spPr>
        <p:txBody>
          <a:bodyPr anchor="t" rtlCol="false" tIns="0" lIns="0" bIns="0" rIns="0">
            <a:spAutoFit/>
          </a:bodyPr>
          <a:lstStyle/>
          <a:p>
            <a:pPr algn="ctr">
              <a:lnSpc>
                <a:spcPts val="3340"/>
              </a:lnSpc>
            </a:pPr>
            <a:r>
              <a:rPr lang="en-US" sz="2386">
                <a:solidFill>
                  <a:srgbClr val="373737"/>
                </a:solidFill>
                <a:latin typeface="Ahkio"/>
              </a:rPr>
              <a:t>Dataset Processing</a:t>
            </a:r>
          </a:p>
        </p:txBody>
      </p:sp>
      <p:sp>
        <p:nvSpPr>
          <p:cNvPr name="TextBox 53" id="53"/>
          <p:cNvSpPr txBox="true"/>
          <p:nvPr/>
        </p:nvSpPr>
        <p:spPr>
          <a:xfrm rot="0">
            <a:off x="9497825" y="6912455"/>
            <a:ext cx="3052251" cy="417613"/>
          </a:xfrm>
          <a:prstGeom prst="rect">
            <a:avLst/>
          </a:prstGeom>
        </p:spPr>
        <p:txBody>
          <a:bodyPr anchor="t" rtlCol="false" tIns="0" lIns="0" bIns="0" rIns="0">
            <a:spAutoFit/>
          </a:bodyPr>
          <a:lstStyle/>
          <a:p>
            <a:pPr algn="ctr">
              <a:lnSpc>
                <a:spcPts val="3340"/>
              </a:lnSpc>
            </a:pPr>
            <a:r>
              <a:rPr lang="en-US" sz="2386">
                <a:solidFill>
                  <a:srgbClr val="373737"/>
                </a:solidFill>
                <a:latin typeface="Ahkio"/>
              </a:rPr>
              <a:t>Model Selection</a:t>
            </a:r>
          </a:p>
        </p:txBody>
      </p:sp>
      <p:sp>
        <p:nvSpPr>
          <p:cNvPr name="TextBox 54" id="54"/>
          <p:cNvSpPr txBox="true"/>
          <p:nvPr/>
        </p:nvSpPr>
        <p:spPr>
          <a:xfrm rot="0">
            <a:off x="13257726" y="6912455"/>
            <a:ext cx="3052251" cy="417613"/>
          </a:xfrm>
          <a:prstGeom prst="rect">
            <a:avLst/>
          </a:prstGeom>
        </p:spPr>
        <p:txBody>
          <a:bodyPr anchor="t" rtlCol="false" tIns="0" lIns="0" bIns="0" rIns="0">
            <a:spAutoFit/>
          </a:bodyPr>
          <a:lstStyle/>
          <a:p>
            <a:pPr algn="ctr">
              <a:lnSpc>
                <a:spcPts val="3340"/>
              </a:lnSpc>
            </a:pPr>
            <a:r>
              <a:rPr lang="en-US" sz="2386">
                <a:solidFill>
                  <a:srgbClr val="373737"/>
                </a:solidFill>
                <a:latin typeface="Ahkio"/>
              </a:rPr>
              <a:t>Model Improvement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7D7AAD"/>
        </a:solidFill>
      </p:bgPr>
    </p:bg>
    <p:spTree>
      <p:nvGrpSpPr>
        <p:cNvPr id="1" name=""/>
        <p:cNvGrpSpPr/>
        <p:nvPr/>
      </p:nvGrpSpPr>
      <p:grpSpPr>
        <a:xfrm>
          <a:off x="0" y="0"/>
          <a:ext cx="0" cy="0"/>
          <a:chOff x="0" y="0"/>
          <a:chExt cx="0" cy="0"/>
        </a:xfrm>
      </p:grpSpPr>
      <p:sp>
        <p:nvSpPr>
          <p:cNvPr name="Freeform 2" id="2"/>
          <p:cNvSpPr/>
          <p:nvPr/>
        </p:nvSpPr>
        <p:spPr>
          <a:xfrm flipH="false" flipV="false" rot="-1670091">
            <a:off x="16727613" y="3998605"/>
            <a:ext cx="4200452" cy="5938942"/>
          </a:xfrm>
          <a:custGeom>
            <a:avLst/>
            <a:gdLst/>
            <a:ahLst/>
            <a:cxnLst/>
            <a:rect r="r" b="b" t="t" l="l"/>
            <a:pathLst>
              <a:path h="5938942" w="4200452">
                <a:moveTo>
                  <a:pt x="0" y="0"/>
                </a:moveTo>
                <a:lnTo>
                  <a:pt x="4200452" y="0"/>
                </a:lnTo>
                <a:lnTo>
                  <a:pt x="4200452" y="5938942"/>
                </a:lnTo>
                <a:lnTo>
                  <a:pt x="0" y="5938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64315">
            <a:off x="15020393" y="1028700"/>
            <a:ext cx="2238907" cy="8942567"/>
            <a:chOff x="0" y="0"/>
            <a:chExt cx="2985209" cy="11923422"/>
          </a:xfrm>
        </p:grpSpPr>
        <p:grpSp>
          <p:nvGrpSpPr>
            <p:cNvPr name="Group 4" id="4"/>
            <p:cNvGrpSpPr/>
            <p:nvPr/>
          </p:nvGrpSpPr>
          <p:grpSpPr>
            <a:xfrm rot="-463612">
              <a:off x="182432" y="81756"/>
              <a:ext cx="1405813" cy="2808667"/>
              <a:chOff x="0" y="0"/>
              <a:chExt cx="277692" cy="554798"/>
            </a:xfrm>
          </p:grpSpPr>
          <p:sp>
            <p:nvSpPr>
              <p:cNvPr name="Freeform 5" id="5"/>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B6B4DD"/>
              </a:solidFill>
            </p:spPr>
          </p:sp>
          <p:sp>
            <p:nvSpPr>
              <p:cNvPr name="TextBox 6" id="6"/>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463612">
              <a:off x="587276" y="3065504"/>
              <a:ext cx="1405813" cy="2808667"/>
              <a:chOff x="0" y="0"/>
              <a:chExt cx="277692" cy="554798"/>
            </a:xfrm>
          </p:grpSpPr>
          <p:sp>
            <p:nvSpPr>
              <p:cNvPr name="Freeform 8" id="8"/>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E692"/>
              </a:solidFill>
            </p:spPr>
          </p:sp>
          <p:sp>
            <p:nvSpPr>
              <p:cNvPr name="TextBox 9" id="9"/>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63612">
              <a:off x="992120" y="6049252"/>
              <a:ext cx="1405813" cy="2808667"/>
              <a:chOff x="0" y="0"/>
              <a:chExt cx="277692" cy="554798"/>
            </a:xfrm>
          </p:grpSpPr>
          <p:sp>
            <p:nvSpPr>
              <p:cNvPr name="Freeform 11" id="11"/>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DC9C3"/>
              </a:solidFill>
            </p:spPr>
          </p:sp>
          <p:sp>
            <p:nvSpPr>
              <p:cNvPr name="TextBox 12" id="12"/>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463612">
              <a:off x="1396963" y="9033000"/>
              <a:ext cx="1405813" cy="2808667"/>
              <a:chOff x="0" y="0"/>
              <a:chExt cx="277692" cy="554798"/>
            </a:xfrm>
          </p:grpSpPr>
          <p:sp>
            <p:nvSpPr>
              <p:cNvPr name="Freeform 14" id="14"/>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D8EEFF"/>
              </a:solidFill>
            </p:spPr>
          </p:sp>
          <p:sp>
            <p:nvSpPr>
              <p:cNvPr name="TextBox 15" id="15"/>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sp>
        <p:nvSpPr>
          <p:cNvPr name="Freeform 16" id="16"/>
          <p:cNvSpPr/>
          <p:nvPr/>
        </p:nvSpPr>
        <p:spPr>
          <a:xfrm flipH="false" flipV="false" rot="-5884988">
            <a:off x="10784868" y="4528987"/>
            <a:ext cx="9598456" cy="2519595"/>
          </a:xfrm>
          <a:custGeom>
            <a:avLst/>
            <a:gdLst/>
            <a:ahLst/>
            <a:cxnLst/>
            <a:rect r="r" b="b" t="t" l="l"/>
            <a:pathLst>
              <a:path h="2519595" w="9598456">
                <a:moveTo>
                  <a:pt x="0" y="0"/>
                </a:moveTo>
                <a:lnTo>
                  <a:pt x="9598456" y="0"/>
                </a:lnTo>
                <a:lnTo>
                  <a:pt x="9598456" y="2519594"/>
                </a:lnTo>
                <a:lnTo>
                  <a:pt x="0" y="2519594"/>
                </a:lnTo>
                <a:lnTo>
                  <a:pt x="0" y="0"/>
                </a:lnTo>
                <a:close/>
              </a:path>
            </a:pathLst>
          </a:custGeom>
          <a:blipFill>
            <a:blip r:embed="rId4"/>
            <a:stretch>
              <a:fillRect l="0" t="0" r="0" b="0"/>
            </a:stretch>
          </a:blipFill>
        </p:spPr>
      </p:sp>
      <p:sp>
        <p:nvSpPr>
          <p:cNvPr name="Freeform 17" id="17"/>
          <p:cNvSpPr/>
          <p:nvPr/>
        </p:nvSpPr>
        <p:spPr>
          <a:xfrm flipH="false" flipV="false" rot="456353">
            <a:off x="549697" y="598980"/>
            <a:ext cx="6644041" cy="3800034"/>
          </a:xfrm>
          <a:custGeom>
            <a:avLst/>
            <a:gdLst/>
            <a:ahLst/>
            <a:cxnLst/>
            <a:rect r="r" b="b" t="t" l="l"/>
            <a:pathLst>
              <a:path h="3800034" w="6644041">
                <a:moveTo>
                  <a:pt x="0" y="0"/>
                </a:moveTo>
                <a:lnTo>
                  <a:pt x="6644041" y="0"/>
                </a:lnTo>
                <a:lnTo>
                  <a:pt x="6644041" y="3800034"/>
                </a:lnTo>
                <a:lnTo>
                  <a:pt x="0" y="38000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264429">
            <a:off x="16919560" y="2464361"/>
            <a:ext cx="1173273" cy="2162716"/>
          </a:xfrm>
          <a:custGeom>
            <a:avLst/>
            <a:gdLst/>
            <a:ahLst/>
            <a:cxnLst/>
            <a:rect r="r" b="b" t="t" l="l"/>
            <a:pathLst>
              <a:path h="2162716" w="1173273">
                <a:moveTo>
                  <a:pt x="0" y="0"/>
                </a:moveTo>
                <a:lnTo>
                  <a:pt x="1173273" y="0"/>
                </a:lnTo>
                <a:lnTo>
                  <a:pt x="1173273" y="2162716"/>
                </a:lnTo>
                <a:lnTo>
                  <a:pt x="0" y="21627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9" id="19"/>
          <p:cNvGrpSpPr/>
          <p:nvPr/>
        </p:nvGrpSpPr>
        <p:grpSpPr>
          <a:xfrm rot="-418072">
            <a:off x="1811774" y="1167114"/>
            <a:ext cx="14413257" cy="13787502"/>
            <a:chOff x="0" y="0"/>
            <a:chExt cx="3796084" cy="3631276"/>
          </a:xfrm>
        </p:grpSpPr>
        <p:sp>
          <p:nvSpPr>
            <p:cNvPr name="Freeform 20" id="20"/>
            <p:cNvSpPr/>
            <p:nvPr/>
          </p:nvSpPr>
          <p:spPr>
            <a:xfrm flipH="false" flipV="false" rot="0">
              <a:off x="0" y="0"/>
              <a:ext cx="3796084" cy="3631276"/>
            </a:xfrm>
            <a:custGeom>
              <a:avLst/>
              <a:gdLst/>
              <a:ahLst/>
              <a:cxnLst/>
              <a:rect r="r" b="b" t="t" l="l"/>
              <a:pathLst>
                <a:path h="3631276" w="3796084">
                  <a:moveTo>
                    <a:pt x="0" y="0"/>
                  </a:moveTo>
                  <a:lnTo>
                    <a:pt x="3796084" y="0"/>
                  </a:lnTo>
                  <a:lnTo>
                    <a:pt x="3796084" y="3631276"/>
                  </a:lnTo>
                  <a:lnTo>
                    <a:pt x="0" y="3631276"/>
                  </a:lnTo>
                  <a:close/>
                </a:path>
              </a:pathLst>
            </a:custGeom>
            <a:solidFill>
              <a:srgbClr val="FFD8D3"/>
            </a:solidFill>
          </p:spPr>
        </p:sp>
        <p:sp>
          <p:nvSpPr>
            <p:cNvPr name="TextBox 21" id="21"/>
            <p:cNvSpPr txBox="true"/>
            <p:nvPr/>
          </p:nvSpPr>
          <p:spPr>
            <a:xfrm>
              <a:off x="0" y="-47625"/>
              <a:ext cx="3796084" cy="3678901"/>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421822">
            <a:off x="1850528" y="1170355"/>
            <a:ext cx="14335750" cy="14309685"/>
          </a:xfrm>
          <a:custGeom>
            <a:avLst/>
            <a:gdLst/>
            <a:ahLst/>
            <a:cxnLst/>
            <a:rect r="r" b="b" t="t" l="l"/>
            <a:pathLst>
              <a:path h="14309685" w="14335750">
                <a:moveTo>
                  <a:pt x="0" y="0"/>
                </a:moveTo>
                <a:lnTo>
                  <a:pt x="14335749" y="0"/>
                </a:lnTo>
                <a:lnTo>
                  <a:pt x="14335749" y="14309684"/>
                </a:lnTo>
                <a:lnTo>
                  <a:pt x="0" y="143096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523075">
            <a:off x="1119992" y="2461872"/>
            <a:ext cx="1324655" cy="10558842"/>
          </a:xfrm>
          <a:custGeom>
            <a:avLst/>
            <a:gdLst/>
            <a:ahLst/>
            <a:cxnLst/>
            <a:rect r="r" b="b" t="t" l="l"/>
            <a:pathLst>
              <a:path h="10558842" w="1324655">
                <a:moveTo>
                  <a:pt x="0" y="0"/>
                </a:moveTo>
                <a:lnTo>
                  <a:pt x="1324655" y="0"/>
                </a:lnTo>
                <a:lnTo>
                  <a:pt x="1324655" y="10558842"/>
                </a:lnTo>
                <a:lnTo>
                  <a:pt x="0" y="1055884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4" id="24"/>
          <p:cNvGrpSpPr/>
          <p:nvPr/>
        </p:nvGrpSpPr>
        <p:grpSpPr>
          <a:xfrm rot="-418072">
            <a:off x="2625452" y="3377657"/>
            <a:ext cx="13272947" cy="4788655"/>
            <a:chOff x="0" y="0"/>
            <a:chExt cx="3495756" cy="1261209"/>
          </a:xfrm>
        </p:grpSpPr>
        <p:sp>
          <p:nvSpPr>
            <p:cNvPr name="Freeform 25" id="25"/>
            <p:cNvSpPr/>
            <p:nvPr/>
          </p:nvSpPr>
          <p:spPr>
            <a:xfrm flipH="false" flipV="false" rot="0">
              <a:off x="0" y="0"/>
              <a:ext cx="3495756" cy="1261209"/>
            </a:xfrm>
            <a:custGeom>
              <a:avLst/>
              <a:gdLst/>
              <a:ahLst/>
              <a:cxnLst/>
              <a:rect r="r" b="b" t="t" l="l"/>
              <a:pathLst>
                <a:path h="1261209" w="3495756">
                  <a:moveTo>
                    <a:pt x="0" y="0"/>
                  </a:moveTo>
                  <a:lnTo>
                    <a:pt x="3495756" y="0"/>
                  </a:lnTo>
                  <a:lnTo>
                    <a:pt x="3495756" y="1261209"/>
                  </a:lnTo>
                  <a:lnTo>
                    <a:pt x="0" y="1261209"/>
                  </a:lnTo>
                  <a:close/>
                </a:path>
              </a:pathLst>
            </a:custGeom>
            <a:solidFill>
              <a:srgbClr val="FFFFFF"/>
            </a:solidFill>
          </p:spPr>
        </p:sp>
        <p:sp>
          <p:nvSpPr>
            <p:cNvPr name="TextBox 26" id="26"/>
            <p:cNvSpPr txBox="true"/>
            <p:nvPr/>
          </p:nvSpPr>
          <p:spPr>
            <a:xfrm>
              <a:off x="0" y="-47625"/>
              <a:ext cx="3495756" cy="1308834"/>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1361156">
            <a:off x="14158376" y="1182294"/>
            <a:ext cx="2466841" cy="2480370"/>
          </a:xfrm>
          <a:custGeom>
            <a:avLst/>
            <a:gdLst/>
            <a:ahLst/>
            <a:cxnLst/>
            <a:rect r="r" b="b" t="t" l="l"/>
            <a:pathLst>
              <a:path h="2480370" w="2466841">
                <a:moveTo>
                  <a:pt x="0" y="0"/>
                </a:moveTo>
                <a:lnTo>
                  <a:pt x="2466841" y="0"/>
                </a:lnTo>
                <a:lnTo>
                  <a:pt x="2466841" y="2480370"/>
                </a:lnTo>
                <a:lnTo>
                  <a:pt x="0" y="248037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28" id="28"/>
          <p:cNvSpPr/>
          <p:nvPr/>
        </p:nvSpPr>
        <p:spPr>
          <a:xfrm flipV="true">
            <a:off x="4969493" y="5735727"/>
            <a:ext cx="10252602" cy="1213431"/>
          </a:xfrm>
          <a:prstGeom prst="line">
            <a:avLst/>
          </a:prstGeom>
          <a:ln cap="flat" w="38100">
            <a:solidFill>
              <a:srgbClr val="000000"/>
            </a:solidFill>
            <a:prstDash val="solid"/>
            <a:headEnd type="none" len="sm" w="sm"/>
            <a:tailEnd type="none" len="sm" w="sm"/>
          </a:ln>
        </p:spPr>
      </p:sp>
      <p:sp>
        <p:nvSpPr>
          <p:cNvPr name="TextBox 29" id="29"/>
          <p:cNvSpPr txBox="true"/>
          <p:nvPr/>
        </p:nvSpPr>
        <p:spPr>
          <a:xfrm rot="-416449">
            <a:off x="-22472" y="5036560"/>
            <a:ext cx="15404084" cy="1368424"/>
          </a:xfrm>
          <a:prstGeom prst="rect">
            <a:avLst/>
          </a:prstGeom>
        </p:spPr>
        <p:txBody>
          <a:bodyPr anchor="t" rtlCol="false" tIns="0" lIns="0" bIns="0" rIns="0">
            <a:spAutoFit/>
          </a:bodyPr>
          <a:lstStyle/>
          <a:p>
            <a:pPr algn="r">
              <a:lnSpc>
                <a:spcPts val="11200"/>
              </a:lnSpc>
            </a:pPr>
            <a:r>
              <a:rPr lang="en-US" sz="8000">
                <a:solidFill>
                  <a:srgbClr val="373737"/>
                </a:solidFill>
                <a:latin typeface="Paytone One"/>
              </a:rPr>
              <a:t>DATASET EXPLORATION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D7AAD"/>
        </a:solidFill>
      </p:bgPr>
    </p:bg>
    <p:spTree>
      <p:nvGrpSpPr>
        <p:cNvPr id="1" name=""/>
        <p:cNvGrpSpPr/>
        <p:nvPr/>
      </p:nvGrpSpPr>
      <p:grpSpPr>
        <a:xfrm>
          <a:off x="0" y="0"/>
          <a:ext cx="0" cy="0"/>
          <a:chOff x="0" y="0"/>
          <a:chExt cx="0" cy="0"/>
        </a:xfrm>
      </p:grpSpPr>
      <p:sp>
        <p:nvSpPr>
          <p:cNvPr name="Freeform 2" id="2"/>
          <p:cNvSpPr/>
          <p:nvPr/>
        </p:nvSpPr>
        <p:spPr>
          <a:xfrm flipH="false" flipV="false" rot="1074498">
            <a:off x="1942030" y="-1618843"/>
            <a:ext cx="6338431" cy="6939172"/>
          </a:xfrm>
          <a:custGeom>
            <a:avLst/>
            <a:gdLst/>
            <a:ahLst/>
            <a:cxnLst/>
            <a:rect r="r" b="b" t="t" l="l"/>
            <a:pathLst>
              <a:path h="6939172" w="6338431">
                <a:moveTo>
                  <a:pt x="0" y="0"/>
                </a:moveTo>
                <a:lnTo>
                  <a:pt x="6338431" y="0"/>
                </a:lnTo>
                <a:lnTo>
                  <a:pt x="6338431" y="6939172"/>
                </a:lnTo>
                <a:lnTo>
                  <a:pt x="0" y="69391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147693" y="2487896"/>
            <a:ext cx="10849881" cy="7256468"/>
            <a:chOff x="0" y="0"/>
            <a:chExt cx="2857582" cy="1911169"/>
          </a:xfrm>
        </p:grpSpPr>
        <p:sp>
          <p:nvSpPr>
            <p:cNvPr name="Freeform 4" id="4"/>
            <p:cNvSpPr/>
            <p:nvPr/>
          </p:nvSpPr>
          <p:spPr>
            <a:xfrm flipH="false" flipV="false" rot="0">
              <a:off x="0" y="0"/>
              <a:ext cx="2857582" cy="1911169"/>
            </a:xfrm>
            <a:custGeom>
              <a:avLst/>
              <a:gdLst/>
              <a:ahLst/>
              <a:cxnLst/>
              <a:rect r="r" b="b" t="t" l="l"/>
              <a:pathLst>
                <a:path h="1911169" w="2857582">
                  <a:moveTo>
                    <a:pt x="46381" y="0"/>
                  </a:moveTo>
                  <a:lnTo>
                    <a:pt x="2811201" y="0"/>
                  </a:lnTo>
                  <a:cubicBezTo>
                    <a:pt x="2823502" y="0"/>
                    <a:pt x="2835299" y="4887"/>
                    <a:pt x="2843997" y="13585"/>
                  </a:cubicBezTo>
                  <a:cubicBezTo>
                    <a:pt x="2852695" y="22283"/>
                    <a:pt x="2857582" y="34080"/>
                    <a:pt x="2857582" y="46381"/>
                  </a:cubicBezTo>
                  <a:lnTo>
                    <a:pt x="2857582" y="1864788"/>
                  </a:lnTo>
                  <a:cubicBezTo>
                    <a:pt x="2857582" y="1890403"/>
                    <a:pt x="2836816" y="1911169"/>
                    <a:pt x="2811201" y="1911169"/>
                  </a:cubicBezTo>
                  <a:lnTo>
                    <a:pt x="46381" y="1911169"/>
                  </a:lnTo>
                  <a:cubicBezTo>
                    <a:pt x="34080" y="1911169"/>
                    <a:pt x="22283" y="1906282"/>
                    <a:pt x="13585" y="1897584"/>
                  </a:cubicBezTo>
                  <a:cubicBezTo>
                    <a:pt x="4887" y="1888886"/>
                    <a:pt x="0" y="1877089"/>
                    <a:pt x="0" y="1864788"/>
                  </a:cubicBezTo>
                  <a:lnTo>
                    <a:pt x="0" y="46381"/>
                  </a:lnTo>
                  <a:cubicBezTo>
                    <a:pt x="0" y="34080"/>
                    <a:pt x="4887" y="22283"/>
                    <a:pt x="13585" y="13585"/>
                  </a:cubicBezTo>
                  <a:cubicBezTo>
                    <a:pt x="22283" y="4887"/>
                    <a:pt x="34080" y="0"/>
                    <a:pt x="46381" y="0"/>
                  </a:cubicBezTo>
                  <a:close/>
                </a:path>
              </a:pathLst>
            </a:custGeom>
            <a:solidFill>
              <a:srgbClr val="000000">
                <a:alpha val="0"/>
              </a:srgbClr>
            </a:solidFill>
            <a:ln w="28575" cap="rnd">
              <a:solidFill>
                <a:srgbClr val="000000"/>
              </a:solidFill>
              <a:prstDash val="solid"/>
              <a:round/>
            </a:ln>
          </p:spPr>
        </p:sp>
        <p:sp>
          <p:nvSpPr>
            <p:cNvPr name="TextBox 5" id="5"/>
            <p:cNvSpPr txBox="true"/>
            <p:nvPr/>
          </p:nvSpPr>
          <p:spPr>
            <a:xfrm>
              <a:off x="0" y="-47625"/>
              <a:ext cx="2857582" cy="195879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775463">
            <a:off x="-93209" y="7112746"/>
            <a:ext cx="5339146" cy="7250692"/>
          </a:xfrm>
          <a:custGeom>
            <a:avLst/>
            <a:gdLst/>
            <a:ahLst/>
            <a:cxnLst/>
            <a:rect r="r" b="b" t="t" l="l"/>
            <a:pathLst>
              <a:path h="7250692" w="5339146">
                <a:moveTo>
                  <a:pt x="0" y="0"/>
                </a:moveTo>
                <a:lnTo>
                  <a:pt x="5339146" y="0"/>
                </a:lnTo>
                <a:lnTo>
                  <a:pt x="5339146" y="7250692"/>
                </a:lnTo>
                <a:lnTo>
                  <a:pt x="0" y="72506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5395279" y="-279807"/>
            <a:ext cx="15067362" cy="13787502"/>
            <a:chOff x="0" y="0"/>
            <a:chExt cx="20089817" cy="18383336"/>
          </a:xfrm>
        </p:grpSpPr>
        <p:grpSp>
          <p:nvGrpSpPr>
            <p:cNvPr name="Group 8" id="8"/>
            <p:cNvGrpSpPr/>
            <p:nvPr/>
          </p:nvGrpSpPr>
          <p:grpSpPr>
            <a:xfrm rot="0">
              <a:off x="872141" y="0"/>
              <a:ext cx="19217676" cy="18383336"/>
              <a:chOff x="0" y="0"/>
              <a:chExt cx="3796084" cy="3631276"/>
            </a:xfrm>
          </p:grpSpPr>
          <p:sp>
            <p:nvSpPr>
              <p:cNvPr name="Freeform 9" id="9"/>
              <p:cNvSpPr/>
              <p:nvPr/>
            </p:nvSpPr>
            <p:spPr>
              <a:xfrm flipH="false" flipV="false" rot="0">
                <a:off x="0" y="0"/>
                <a:ext cx="3796084" cy="3631276"/>
              </a:xfrm>
              <a:custGeom>
                <a:avLst/>
                <a:gdLst/>
                <a:ahLst/>
                <a:cxnLst/>
                <a:rect r="r" b="b" t="t" l="l"/>
                <a:pathLst>
                  <a:path h="3631276" w="3796084">
                    <a:moveTo>
                      <a:pt x="0" y="0"/>
                    </a:moveTo>
                    <a:lnTo>
                      <a:pt x="3796084" y="0"/>
                    </a:lnTo>
                    <a:lnTo>
                      <a:pt x="3796084" y="3631276"/>
                    </a:lnTo>
                    <a:lnTo>
                      <a:pt x="0" y="3631276"/>
                    </a:lnTo>
                    <a:close/>
                  </a:path>
                </a:pathLst>
              </a:custGeom>
              <a:solidFill>
                <a:srgbClr val="FFFFFF"/>
              </a:solidFill>
            </p:spPr>
          </p:sp>
          <p:sp>
            <p:nvSpPr>
              <p:cNvPr name="TextBox 10" id="10"/>
              <p:cNvSpPr txBox="true"/>
              <p:nvPr/>
            </p:nvSpPr>
            <p:spPr>
              <a:xfrm>
                <a:off x="0" y="-47625"/>
                <a:ext cx="3796084" cy="3678901"/>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48879">
              <a:off x="99994" y="403767"/>
              <a:ext cx="1766206" cy="14078456"/>
            </a:xfrm>
            <a:custGeom>
              <a:avLst/>
              <a:gdLst/>
              <a:ahLst/>
              <a:cxnLst/>
              <a:rect r="r" b="b" t="t" l="l"/>
              <a:pathLst>
                <a:path h="14078456" w="1766206">
                  <a:moveTo>
                    <a:pt x="0" y="0"/>
                  </a:moveTo>
                  <a:lnTo>
                    <a:pt x="1766207" y="0"/>
                  </a:lnTo>
                  <a:lnTo>
                    <a:pt x="1766207" y="14078455"/>
                  </a:lnTo>
                  <a:lnTo>
                    <a:pt x="0" y="140784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2" id="12"/>
          <p:cNvGrpSpPr/>
          <p:nvPr/>
        </p:nvGrpSpPr>
        <p:grpSpPr>
          <a:xfrm rot="0">
            <a:off x="7142935" y="1979458"/>
            <a:ext cx="10849881" cy="8118512"/>
            <a:chOff x="0" y="0"/>
            <a:chExt cx="2857582" cy="2138209"/>
          </a:xfrm>
        </p:grpSpPr>
        <p:sp>
          <p:nvSpPr>
            <p:cNvPr name="Freeform 13" id="13"/>
            <p:cNvSpPr/>
            <p:nvPr/>
          </p:nvSpPr>
          <p:spPr>
            <a:xfrm flipH="false" flipV="false" rot="0">
              <a:off x="0" y="0"/>
              <a:ext cx="2857582" cy="2138209"/>
            </a:xfrm>
            <a:custGeom>
              <a:avLst/>
              <a:gdLst/>
              <a:ahLst/>
              <a:cxnLst/>
              <a:rect r="r" b="b" t="t" l="l"/>
              <a:pathLst>
                <a:path h="2138209" w="2857582">
                  <a:moveTo>
                    <a:pt x="46381" y="0"/>
                  </a:moveTo>
                  <a:lnTo>
                    <a:pt x="2811201" y="0"/>
                  </a:lnTo>
                  <a:cubicBezTo>
                    <a:pt x="2823502" y="0"/>
                    <a:pt x="2835299" y="4887"/>
                    <a:pt x="2843997" y="13585"/>
                  </a:cubicBezTo>
                  <a:cubicBezTo>
                    <a:pt x="2852695" y="22283"/>
                    <a:pt x="2857582" y="34080"/>
                    <a:pt x="2857582" y="46381"/>
                  </a:cubicBezTo>
                  <a:lnTo>
                    <a:pt x="2857582" y="2091828"/>
                  </a:lnTo>
                  <a:cubicBezTo>
                    <a:pt x="2857582" y="2104129"/>
                    <a:pt x="2852695" y="2115926"/>
                    <a:pt x="2843997" y="2124624"/>
                  </a:cubicBezTo>
                  <a:cubicBezTo>
                    <a:pt x="2835299" y="2133322"/>
                    <a:pt x="2823502" y="2138209"/>
                    <a:pt x="2811201" y="2138209"/>
                  </a:cubicBezTo>
                  <a:lnTo>
                    <a:pt x="46381" y="2138209"/>
                  </a:lnTo>
                  <a:cubicBezTo>
                    <a:pt x="34080" y="2138209"/>
                    <a:pt x="22283" y="2133322"/>
                    <a:pt x="13585" y="2124624"/>
                  </a:cubicBezTo>
                  <a:cubicBezTo>
                    <a:pt x="4887" y="2115926"/>
                    <a:pt x="0" y="2104129"/>
                    <a:pt x="0" y="2091828"/>
                  </a:cubicBezTo>
                  <a:lnTo>
                    <a:pt x="0" y="46381"/>
                  </a:lnTo>
                  <a:cubicBezTo>
                    <a:pt x="0" y="34080"/>
                    <a:pt x="4887" y="22283"/>
                    <a:pt x="13585" y="13585"/>
                  </a:cubicBezTo>
                  <a:cubicBezTo>
                    <a:pt x="22283" y="4887"/>
                    <a:pt x="34080" y="0"/>
                    <a:pt x="46381" y="0"/>
                  </a:cubicBezTo>
                  <a:close/>
                </a:path>
              </a:pathLst>
            </a:custGeom>
            <a:solidFill>
              <a:srgbClr val="000000">
                <a:alpha val="0"/>
              </a:srgbClr>
            </a:solidFill>
            <a:ln w="28575" cap="rnd">
              <a:solidFill>
                <a:srgbClr val="000000"/>
              </a:solidFill>
              <a:prstDash val="solid"/>
              <a:round/>
            </a:ln>
          </p:spPr>
        </p:sp>
        <p:sp>
          <p:nvSpPr>
            <p:cNvPr name="TextBox 14" id="14"/>
            <p:cNvSpPr txBox="true"/>
            <p:nvPr/>
          </p:nvSpPr>
          <p:spPr>
            <a:xfrm>
              <a:off x="0" y="-47625"/>
              <a:ext cx="2857582" cy="2185834"/>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7147693" y="606018"/>
            <a:ext cx="10726606" cy="1244725"/>
          </a:xfrm>
          <a:prstGeom prst="rect">
            <a:avLst/>
          </a:prstGeom>
        </p:spPr>
        <p:txBody>
          <a:bodyPr anchor="t" rtlCol="false" tIns="0" lIns="0" bIns="0" rIns="0">
            <a:spAutoFit/>
          </a:bodyPr>
          <a:lstStyle/>
          <a:p>
            <a:pPr algn="ctr">
              <a:lnSpc>
                <a:spcPts val="10150"/>
              </a:lnSpc>
            </a:pPr>
            <a:r>
              <a:rPr lang="en-US" sz="7250">
                <a:solidFill>
                  <a:srgbClr val="373737"/>
                </a:solidFill>
                <a:latin typeface="Paytone One"/>
              </a:rPr>
              <a:t>DATA DICTIONARY</a:t>
            </a:r>
          </a:p>
        </p:txBody>
      </p:sp>
      <p:sp>
        <p:nvSpPr>
          <p:cNvPr name="Freeform 16" id="16"/>
          <p:cNvSpPr/>
          <p:nvPr/>
        </p:nvSpPr>
        <p:spPr>
          <a:xfrm flipH="true" flipV="false" rot="0">
            <a:off x="17205673" y="620178"/>
            <a:ext cx="1082327" cy="1359281"/>
          </a:xfrm>
          <a:custGeom>
            <a:avLst/>
            <a:gdLst/>
            <a:ahLst/>
            <a:cxnLst/>
            <a:rect r="r" b="b" t="t" l="l"/>
            <a:pathLst>
              <a:path h="1359281" w="1082327">
                <a:moveTo>
                  <a:pt x="1082327" y="0"/>
                </a:moveTo>
                <a:lnTo>
                  <a:pt x="0" y="0"/>
                </a:lnTo>
                <a:lnTo>
                  <a:pt x="0" y="1359280"/>
                </a:lnTo>
                <a:lnTo>
                  <a:pt x="1082327" y="1359280"/>
                </a:lnTo>
                <a:lnTo>
                  <a:pt x="108232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6869850" y="620178"/>
            <a:ext cx="1082327" cy="1359281"/>
          </a:xfrm>
          <a:custGeom>
            <a:avLst/>
            <a:gdLst/>
            <a:ahLst/>
            <a:cxnLst/>
            <a:rect r="r" b="b" t="t" l="l"/>
            <a:pathLst>
              <a:path h="1359281" w="1082327">
                <a:moveTo>
                  <a:pt x="0" y="0"/>
                </a:moveTo>
                <a:lnTo>
                  <a:pt x="1082327" y="0"/>
                </a:lnTo>
                <a:lnTo>
                  <a:pt x="1082327" y="1359280"/>
                </a:lnTo>
                <a:lnTo>
                  <a:pt x="0" y="13592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1656846">
            <a:off x="434344" y="430438"/>
            <a:ext cx="2466841" cy="2480370"/>
          </a:xfrm>
          <a:custGeom>
            <a:avLst/>
            <a:gdLst/>
            <a:ahLst/>
            <a:cxnLst/>
            <a:rect r="r" b="b" t="t" l="l"/>
            <a:pathLst>
              <a:path h="2480370" w="2466841">
                <a:moveTo>
                  <a:pt x="0" y="0"/>
                </a:moveTo>
                <a:lnTo>
                  <a:pt x="2466841" y="0"/>
                </a:lnTo>
                <a:lnTo>
                  <a:pt x="2466841" y="2480370"/>
                </a:lnTo>
                <a:lnTo>
                  <a:pt x="0" y="24803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264429">
            <a:off x="799912" y="5076392"/>
            <a:ext cx="1661252" cy="3062216"/>
          </a:xfrm>
          <a:custGeom>
            <a:avLst/>
            <a:gdLst/>
            <a:ahLst/>
            <a:cxnLst/>
            <a:rect r="r" b="b" t="t" l="l"/>
            <a:pathLst>
              <a:path h="3062216" w="1661252">
                <a:moveTo>
                  <a:pt x="0" y="0"/>
                </a:moveTo>
                <a:lnTo>
                  <a:pt x="1661252" y="0"/>
                </a:lnTo>
                <a:lnTo>
                  <a:pt x="1661252" y="3062216"/>
                </a:lnTo>
                <a:lnTo>
                  <a:pt x="0" y="306221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aphicFrame>
        <p:nvGraphicFramePr>
          <p:cNvPr name="Table 20" id="20"/>
          <p:cNvGraphicFramePr>
            <a:graphicFrameLocks noGrp="true"/>
          </p:cNvGraphicFramePr>
          <p:nvPr/>
        </p:nvGraphicFramePr>
        <p:xfrm>
          <a:off x="8417227" y="2280708"/>
          <a:ext cx="8187539" cy="7463656"/>
        </p:xfrm>
        <a:graphic>
          <a:graphicData uri="http://schemas.openxmlformats.org/drawingml/2006/table">
            <a:tbl>
              <a:tblPr/>
              <a:tblGrid>
                <a:gridCol w="2441471"/>
                <a:gridCol w="2441471"/>
                <a:gridCol w="3304597"/>
              </a:tblGrid>
              <a:tr h="843559">
                <a:tc>
                  <a:txBody>
                    <a:bodyPr anchor="t" rtlCol="false"/>
                    <a:lstStyle/>
                    <a:p>
                      <a:pPr algn="ctr">
                        <a:lnSpc>
                          <a:spcPts val="2100"/>
                        </a:lnSpc>
                        <a:defRPr/>
                      </a:pPr>
                      <a:r>
                        <a:rPr lang="en-US" sz="1500">
                          <a:solidFill>
                            <a:srgbClr val="FFFFFF"/>
                          </a:solidFill>
                          <a:latin typeface="Coming Soon Bold"/>
                        </a:rPr>
                        <a:t>Name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371B4"/>
                    </a:solidFill>
                  </a:tcPr>
                </a:tc>
                <a:tc>
                  <a:txBody>
                    <a:bodyPr anchor="t" rtlCol="false"/>
                    <a:lstStyle/>
                    <a:p>
                      <a:pPr algn="ctr">
                        <a:lnSpc>
                          <a:spcPts val="2100"/>
                        </a:lnSpc>
                        <a:defRPr/>
                      </a:pPr>
                      <a:r>
                        <a:rPr lang="en-US" sz="1500">
                          <a:solidFill>
                            <a:srgbClr val="FFFFFF"/>
                          </a:solidFill>
                          <a:latin typeface="Coming Soon"/>
                        </a:rPr>
                        <a:t>Data Type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371B4"/>
                    </a:solidFill>
                  </a:tcPr>
                </a:tc>
                <a:tc>
                  <a:txBody>
                    <a:bodyPr anchor="t" rtlCol="false"/>
                    <a:lstStyle/>
                    <a:p>
                      <a:pPr algn="ctr">
                        <a:lnSpc>
                          <a:spcPts val="2100"/>
                        </a:lnSpc>
                        <a:defRPr/>
                      </a:pPr>
                      <a:r>
                        <a:rPr lang="en-US" sz="1500">
                          <a:solidFill>
                            <a:srgbClr val="FFFFFF"/>
                          </a:solidFill>
                          <a:latin typeface="Coming Soon Bold"/>
                        </a:rPr>
                        <a:t>Description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8371B4"/>
                    </a:solidFill>
                  </a:tcPr>
                </a:tc>
              </a:tr>
              <a:tr h="1150536">
                <a:tc>
                  <a:txBody>
                    <a:bodyPr anchor="t" rtlCol="false"/>
                    <a:lstStyle/>
                    <a:p>
                      <a:pPr algn="ctr">
                        <a:lnSpc>
                          <a:spcPts val="2100"/>
                        </a:lnSpc>
                        <a:defRPr/>
                      </a:pPr>
                      <a:r>
                        <a:rPr lang="en-US" sz="1500">
                          <a:solidFill>
                            <a:srgbClr val="FFFFFF"/>
                          </a:solidFill>
                          <a:latin typeface="Coming Soon"/>
                        </a:rPr>
                        <a:t>Student_ID</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7B1EC"/>
                    </a:solidFill>
                  </a:tcPr>
                </a:tc>
                <a:tc>
                  <a:txBody>
                    <a:bodyPr anchor="t" rtlCol="false"/>
                    <a:lstStyle/>
                    <a:p>
                      <a:pPr algn="ctr">
                        <a:lnSpc>
                          <a:spcPts val="2100"/>
                        </a:lnSpc>
                        <a:defRPr/>
                      </a:pPr>
                      <a:r>
                        <a:rPr lang="en-US" sz="1500">
                          <a:solidFill>
                            <a:srgbClr val="FFFFFF"/>
                          </a:solidFill>
                          <a:latin typeface="Coming Soon"/>
                        </a:rPr>
                        <a:t>Numeric</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7B1EC"/>
                    </a:solidFill>
                  </a:tcPr>
                </a:tc>
                <a:tc>
                  <a:txBody>
                    <a:bodyPr anchor="t" rtlCol="false"/>
                    <a:lstStyle/>
                    <a:p>
                      <a:pPr algn="ctr">
                        <a:lnSpc>
                          <a:spcPts val="2100"/>
                        </a:lnSpc>
                        <a:defRPr/>
                      </a:pPr>
                      <a:r>
                        <a:rPr lang="en-US" sz="1500">
                          <a:solidFill>
                            <a:srgbClr val="FFFFFF"/>
                          </a:solidFill>
                          <a:latin typeface="Coming Soon"/>
                        </a:rPr>
                        <a:t>Primary-key of each student</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7B1EC"/>
                    </a:solidFill>
                  </a:tcPr>
                </a:tc>
              </a:tr>
              <a:tr h="1150536">
                <a:tc>
                  <a:txBody>
                    <a:bodyPr anchor="t" rtlCol="false"/>
                    <a:lstStyle/>
                    <a:p>
                      <a:pPr algn="ctr">
                        <a:lnSpc>
                          <a:spcPts val="2100"/>
                        </a:lnSpc>
                        <a:defRPr/>
                      </a:pPr>
                      <a:r>
                        <a:rPr lang="en-US" sz="1500">
                          <a:solidFill>
                            <a:srgbClr val="FFFFFF"/>
                          </a:solidFill>
                          <a:latin typeface="Coming Soon"/>
                        </a:rPr>
                        <a:t>Gender</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7B1EC"/>
                    </a:solidFill>
                  </a:tcPr>
                </a:tc>
                <a:tc>
                  <a:txBody>
                    <a:bodyPr anchor="t" rtlCol="false"/>
                    <a:lstStyle/>
                    <a:p>
                      <a:pPr algn="ctr">
                        <a:lnSpc>
                          <a:spcPts val="2100"/>
                        </a:lnSpc>
                        <a:defRPr/>
                      </a:pPr>
                      <a:r>
                        <a:rPr lang="en-US" sz="1500">
                          <a:solidFill>
                            <a:srgbClr val="FFFFFF"/>
                          </a:solidFill>
                          <a:latin typeface="Coming Soon"/>
                        </a:rPr>
                        <a:t>Categorical</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7B1EC"/>
                    </a:solidFill>
                  </a:tcPr>
                </a:tc>
                <a:tc>
                  <a:txBody>
                    <a:bodyPr anchor="t" rtlCol="false"/>
                    <a:lstStyle/>
                    <a:p>
                      <a:pPr algn="ctr">
                        <a:lnSpc>
                          <a:spcPts val="2100"/>
                        </a:lnSpc>
                        <a:defRPr/>
                      </a:pPr>
                      <a:r>
                        <a:rPr lang="en-US" sz="1500">
                          <a:solidFill>
                            <a:srgbClr val="FFFFFF"/>
                          </a:solidFill>
                          <a:latin typeface="Coming Soon"/>
                        </a:rPr>
                        <a:t>Student's Specified Gender</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7B1EC"/>
                    </a:solidFill>
                  </a:tcPr>
                </a:tc>
              </a:tr>
              <a:tr h="843559">
                <a:tc>
                  <a:txBody>
                    <a:bodyPr anchor="t" rtlCol="false"/>
                    <a:lstStyle/>
                    <a:p>
                      <a:pPr algn="ctr">
                        <a:lnSpc>
                          <a:spcPts val="2100"/>
                        </a:lnSpc>
                        <a:defRPr/>
                      </a:pPr>
                      <a:r>
                        <a:rPr lang="en-US" sz="1500">
                          <a:solidFill>
                            <a:srgbClr val="FFFFFF"/>
                          </a:solidFill>
                          <a:latin typeface="Coming Soon Bold"/>
                        </a:rPr>
                        <a:t>Age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7B1EC"/>
                    </a:solidFill>
                  </a:tcPr>
                </a:tc>
                <a:tc>
                  <a:txBody>
                    <a:bodyPr anchor="t" rtlCol="false"/>
                    <a:lstStyle/>
                    <a:p>
                      <a:pPr algn="ctr">
                        <a:lnSpc>
                          <a:spcPts val="2100"/>
                        </a:lnSpc>
                        <a:defRPr/>
                      </a:pPr>
                      <a:r>
                        <a:rPr lang="en-US" sz="1500">
                          <a:solidFill>
                            <a:srgbClr val="FFFFFF"/>
                          </a:solidFill>
                          <a:latin typeface="Coming Soon"/>
                        </a:rPr>
                        <a:t>Numeric</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7B1EC"/>
                    </a:solidFill>
                  </a:tcPr>
                </a:tc>
                <a:tc>
                  <a:txBody>
                    <a:bodyPr anchor="t" rtlCol="false"/>
                    <a:lstStyle/>
                    <a:p>
                      <a:pPr algn="ctr">
                        <a:lnSpc>
                          <a:spcPts val="2100"/>
                        </a:lnSpc>
                        <a:defRPr/>
                      </a:pPr>
                      <a:r>
                        <a:rPr lang="en-US" sz="1500">
                          <a:solidFill>
                            <a:srgbClr val="FFFFFF"/>
                          </a:solidFill>
                          <a:latin typeface="Coming Soon"/>
                        </a:rPr>
                        <a:t>Student's Age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7B1EC"/>
                    </a:solidFill>
                  </a:tcPr>
                </a:tc>
              </a:tr>
              <a:tr h="1158488">
                <a:tc>
                  <a:txBody>
                    <a:bodyPr anchor="t" rtlCol="false"/>
                    <a:lstStyle/>
                    <a:p>
                      <a:pPr algn="ctr">
                        <a:lnSpc>
                          <a:spcPts val="2100"/>
                        </a:lnSpc>
                        <a:defRPr/>
                      </a:pPr>
                      <a:r>
                        <a:rPr lang="en-US" sz="1500">
                          <a:solidFill>
                            <a:srgbClr val="FFFFFF"/>
                          </a:solidFill>
                          <a:latin typeface="Coming Soon"/>
                        </a:rPr>
                        <a:t>English_Score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7B1EC"/>
                    </a:solidFill>
                  </a:tcPr>
                </a:tc>
                <a:tc>
                  <a:txBody>
                    <a:bodyPr anchor="t" rtlCol="false"/>
                    <a:lstStyle/>
                    <a:p>
                      <a:pPr algn="ctr">
                        <a:lnSpc>
                          <a:spcPts val="2100"/>
                        </a:lnSpc>
                        <a:defRPr/>
                      </a:pPr>
                      <a:r>
                        <a:rPr lang="en-US" sz="1500">
                          <a:solidFill>
                            <a:srgbClr val="FFFFFF"/>
                          </a:solidFill>
                          <a:latin typeface="Coming Soon"/>
                        </a:rPr>
                        <a:t>Numeric</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7B1EC"/>
                    </a:solidFill>
                  </a:tcPr>
                </a:tc>
                <a:tc>
                  <a:txBody>
                    <a:bodyPr anchor="t" rtlCol="false"/>
                    <a:lstStyle/>
                    <a:p>
                      <a:pPr algn="ctr">
                        <a:lnSpc>
                          <a:spcPts val="2100"/>
                        </a:lnSpc>
                        <a:defRPr/>
                      </a:pPr>
                      <a:r>
                        <a:rPr lang="en-US" sz="1500">
                          <a:solidFill>
                            <a:srgbClr val="FFFFFF"/>
                          </a:solidFill>
                          <a:latin typeface="Coming Soon"/>
                        </a:rPr>
                        <a:t>Marks of the </a:t>
                      </a:r>
                      <a:endParaRPr lang="en-US" sz="1100"/>
                    </a:p>
                    <a:p>
                      <a:pPr algn="ctr">
                        <a:lnSpc>
                          <a:spcPts val="2100"/>
                        </a:lnSpc>
                      </a:pPr>
                      <a:r>
                        <a:rPr lang="en-US" sz="1500">
                          <a:solidFill>
                            <a:srgbClr val="FFFFFF"/>
                          </a:solidFill>
                          <a:latin typeface="Coming Soon"/>
                        </a:rPr>
                        <a:t>English Exam</a:t>
                      </a:r>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7B1EC"/>
                    </a:solidFill>
                  </a:tcPr>
                </a:tc>
              </a:tr>
              <a:tr h="1158488">
                <a:tc>
                  <a:txBody>
                    <a:bodyPr anchor="t" rtlCol="false"/>
                    <a:lstStyle/>
                    <a:p>
                      <a:pPr algn="ctr">
                        <a:lnSpc>
                          <a:spcPts val="2100"/>
                        </a:lnSpc>
                        <a:defRPr/>
                      </a:pPr>
                      <a:r>
                        <a:rPr lang="en-US" sz="1500">
                          <a:solidFill>
                            <a:srgbClr val="FFFFFF"/>
                          </a:solidFill>
                          <a:latin typeface="Coming Soon"/>
                        </a:rPr>
                        <a:t>Math_Score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7B1EC"/>
                    </a:solidFill>
                  </a:tcPr>
                </a:tc>
                <a:tc>
                  <a:txBody>
                    <a:bodyPr anchor="t" rtlCol="false"/>
                    <a:lstStyle/>
                    <a:p>
                      <a:pPr algn="ctr">
                        <a:lnSpc>
                          <a:spcPts val="2100"/>
                        </a:lnSpc>
                        <a:defRPr/>
                      </a:pPr>
                      <a:r>
                        <a:rPr lang="en-US" sz="1500">
                          <a:solidFill>
                            <a:srgbClr val="FFFFFF"/>
                          </a:solidFill>
                          <a:latin typeface="Coming Soon"/>
                        </a:rPr>
                        <a:t>Numeric</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7B1EC"/>
                    </a:solidFill>
                  </a:tcPr>
                </a:tc>
                <a:tc>
                  <a:txBody>
                    <a:bodyPr anchor="t" rtlCol="false"/>
                    <a:lstStyle/>
                    <a:p>
                      <a:pPr algn="ctr">
                        <a:lnSpc>
                          <a:spcPts val="2100"/>
                        </a:lnSpc>
                        <a:defRPr/>
                      </a:pPr>
                      <a:r>
                        <a:rPr lang="en-US" sz="1500">
                          <a:solidFill>
                            <a:srgbClr val="FFFFFF"/>
                          </a:solidFill>
                          <a:latin typeface="Coming Soon"/>
                        </a:rPr>
                        <a:t>Marks of the</a:t>
                      </a:r>
                      <a:r>
                        <a:rPr lang="en-US" sz="1500">
                          <a:solidFill>
                            <a:srgbClr val="FFFFFF"/>
                          </a:solidFill>
                          <a:latin typeface="Coming Soon"/>
                        </a:rPr>
                        <a:t> </a:t>
                      </a:r>
                      <a:endParaRPr lang="en-US" sz="1100"/>
                    </a:p>
                    <a:p>
                      <a:pPr algn="ctr">
                        <a:lnSpc>
                          <a:spcPts val="2100"/>
                        </a:lnSpc>
                      </a:pPr>
                      <a:r>
                        <a:rPr lang="en-US" sz="1500">
                          <a:solidFill>
                            <a:srgbClr val="FFFFFF"/>
                          </a:solidFill>
                          <a:latin typeface="Coming Soon"/>
                        </a:rPr>
                        <a:t>Math </a:t>
                      </a:r>
                      <a:r>
                        <a:rPr lang="en-US" sz="1500">
                          <a:solidFill>
                            <a:srgbClr val="FFFFFF"/>
                          </a:solidFill>
                          <a:latin typeface="Coming Soon"/>
                        </a:rPr>
                        <a:t>Exam</a:t>
                      </a:r>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7B1EC"/>
                    </a:solidFill>
                  </a:tcPr>
                </a:tc>
              </a:tr>
              <a:tr h="1158488">
                <a:tc>
                  <a:txBody>
                    <a:bodyPr anchor="t" rtlCol="false"/>
                    <a:lstStyle/>
                    <a:p>
                      <a:pPr algn="ctr">
                        <a:lnSpc>
                          <a:spcPts val="2100"/>
                        </a:lnSpc>
                        <a:defRPr/>
                      </a:pPr>
                      <a:r>
                        <a:rPr lang="en-US" sz="1500">
                          <a:solidFill>
                            <a:srgbClr val="FFFFFF"/>
                          </a:solidFill>
                          <a:latin typeface="Coming Soon"/>
                        </a:rPr>
                        <a:t>Science_Score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7B1EC"/>
                    </a:solidFill>
                  </a:tcPr>
                </a:tc>
                <a:tc>
                  <a:txBody>
                    <a:bodyPr anchor="t" rtlCol="false"/>
                    <a:lstStyle/>
                    <a:p>
                      <a:pPr algn="ctr">
                        <a:lnSpc>
                          <a:spcPts val="2100"/>
                        </a:lnSpc>
                        <a:defRPr/>
                      </a:pPr>
                      <a:r>
                        <a:rPr lang="en-US" sz="1500">
                          <a:solidFill>
                            <a:srgbClr val="FFFFFF"/>
                          </a:solidFill>
                          <a:latin typeface="Coming Soon"/>
                        </a:rPr>
                        <a:t>Numeric</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7B1EC"/>
                    </a:solidFill>
                  </a:tcPr>
                </a:tc>
                <a:tc>
                  <a:txBody>
                    <a:bodyPr anchor="t" rtlCol="false"/>
                    <a:lstStyle/>
                    <a:p>
                      <a:pPr algn="ctr">
                        <a:lnSpc>
                          <a:spcPts val="2100"/>
                        </a:lnSpc>
                        <a:defRPr/>
                      </a:pPr>
                      <a:r>
                        <a:rPr lang="en-US" sz="1500">
                          <a:solidFill>
                            <a:srgbClr val="FFFFFF"/>
                          </a:solidFill>
                          <a:latin typeface="Coming Soon"/>
                        </a:rPr>
                        <a:t>Marks of the</a:t>
                      </a:r>
                      <a:r>
                        <a:rPr lang="en-US" sz="1500">
                          <a:solidFill>
                            <a:srgbClr val="FFFFFF"/>
                          </a:solidFill>
                          <a:latin typeface="Coming Soon"/>
                        </a:rPr>
                        <a:t> </a:t>
                      </a:r>
                      <a:endParaRPr lang="en-US" sz="1100"/>
                    </a:p>
                    <a:p>
                      <a:pPr algn="ctr">
                        <a:lnSpc>
                          <a:spcPts val="2100"/>
                        </a:lnSpc>
                      </a:pPr>
                      <a:r>
                        <a:rPr lang="en-US" sz="1500">
                          <a:solidFill>
                            <a:srgbClr val="FFFFFF"/>
                          </a:solidFill>
                          <a:latin typeface="Coming Soon"/>
                        </a:rPr>
                        <a:t>Science </a:t>
                      </a:r>
                      <a:r>
                        <a:rPr lang="en-US" sz="1500">
                          <a:solidFill>
                            <a:srgbClr val="FFFFFF"/>
                          </a:solidFill>
                          <a:latin typeface="Coming Soon"/>
                        </a:rPr>
                        <a:t>Exam</a:t>
                      </a:r>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7B1EC"/>
                    </a:solidFill>
                  </a:tcPr>
                </a:tc>
              </a:tr>
            </a:tbl>
          </a:graphicData>
        </a:graphic>
      </p:graphicFrame>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D7AAD"/>
        </a:solidFill>
      </p:bgPr>
    </p:bg>
    <p:spTree>
      <p:nvGrpSpPr>
        <p:cNvPr id="1" name=""/>
        <p:cNvGrpSpPr/>
        <p:nvPr/>
      </p:nvGrpSpPr>
      <p:grpSpPr>
        <a:xfrm>
          <a:off x="0" y="0"/>
          <a:ext cx="0" cy="0"/>
          <a:chOff x="0" y="0"/>
          <a:chExt cx="0" cy="0"/>
        </a:xfrm>
      </p:grpSpPr>
      <p:grpSp>
        <p:nvGrpSpPr>
          <p:cNvPr name="Group 2" id="2"/>
          <p:cNvGrpSpPr/>
          <p:nvPr/>
        </p:nvGrpSpPr>
        <p:grpSpPr>
          <a:xfrm rot="0">
            <a:off x="7109991" y="-130757"/>
            <a:ext cx="15067362" cy="13787502"/>
            <a:chOff x="0" y="0"/>
            <a:chExt cx="20089817" cy="18383336"/>
          </a:xfrm>
        </p:grpSpPr>
        <p:grpSp>
          <p:nvGrpSpPr>
            <p:cNvPr name="Group 3" id="3"/>
            <p:cNvGrpSpPr/>
            <p:nvPr/>
          </p:nvGrpSpPr>
          <p:grpSpPr>
            <a:xfrm rot="0">
              <a:off x="872141" y="0"/>
              <a:ext cx="19217676" cy="18383336"/>
              <a:chOff x="0" y="0"/>
              <a:chExt cx="3796084" cy="3631276"/>
            </a:xfrm>
          </p:grpSpPr>
          <p:sp>
            <p:nvSpPr>
              <p:cNvPr name="Freeform 4" id="4"/>
              <p:cNvSpPr/>
              <p:nvPr/>
            </p:nvSpPr>
            <p:spPr>
              <a:xfrm flipH="false" flipV="false" rot="0">
                <a:off x="0" y="0"/>
                <a:ext cx="3796084" cy="3631276"/>
              </a:xfrm>
              <a:custGeom>
                <a:avLst/>
                <a:gdLst/>
                <a:ahLst/>
                <a:cxnLst/>
                <a:rect r="r" b="b" t="t" l="l"/>
                <a:pathLst>
                  <a:path h="3631276" w="3796084">
                    <a:moveTo>
                      <a:pt x="0" y="0"/>
                    </a:moveTo>
                    <a:lnTo>
                      <a:pt x="3796084" y="0"/>
                    </a:lnTo>
                    <a:lnTo>
                      <a:pt x="3796084" y="3631276"/>
                    </a:lnTo>
                    <a:lnTo>
                      <a:pt x="0" y="3631276"/>
                    </a:lnTo>
                    <a:close/>
                  </a:path>
                </a:pathLst>
              </a:custGeom>
              <a:solidFill>
                <a:srgbClr val="FFFFFF"/>
              </a:solidFill>
            </p:spPr>
          </p:sp>
          <p:sp>
            <p:nvSpPr>
              <p:cNvPr name="TextBox 5" id="5"/>
              <p:cNvSpPr txBox="true"/>
              <p:nvPr/>
            </p:nvSpPr>
            <p:spPr>
              <a:xfrm>
                <a:off x="0" y="-47625"/>
                <a:ext cx="3796084" cy="367890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48879">
              <a:off x="99994" y="403767"/>
              <a:ext cx="1766206" cy="14078456"/>
            </a:xfrm>
            <a:custGeom>
              <a:avLst/>
              <a:gdLst/>
              <a:ahLst/>
              <a:cxnLst/>
              <a:rect r="r" b="b" t="t" l="l"/>
              <a:pathLst>
                <a:path h="14078456" w="1766206">
                  <a:moveTo>
                    <a:pt x="0" y="0"/>
                  </a:moveTo>
                  <a:lnTo>
                    <a:pt x="1766207" y="0"/>
                  </a:lnTo>
                  <a:lnTo>
                    <a:pt x="1766207" y="14078455"/>
                  </a:lnTo>
                  <a:lnTo>
                    <a:pt x="0" y="14078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8914410" y="2482420"/>
            <a:ext cx="8994811" cy="7235702"/>
            <a:chOff x="0" y="0"/>
            <a:chExt cx="2369004" cy="1905699"/>
          </a:xfrm>
        </p:grpSpPr>
        <p:sp>
          <p:nvSpPr>
            <p:cNvPr name="Freeform 8" id="8"/>
            <p:cNvSpPr/>
            <p:nvPr/>
          </p:nvSpPr>
          <p:spPr>
            <a:xfrm flipH="false" flipV="false" rot="0">
              <a:off x="0" y="0"/>
              <a:ext cx="2369004" cy="1905699"/>
            </a:xfrm>
            <a:custGeom>
              <a:avLst/>
              <a:gdLst/>
              <a:ahLst/>
              <a:cxnLst/>
              <a:rect r="r" b="b" t="t" l="l"/>
              <a:pathLst>
                <a:path h="1905699" w="2369004">
                  <a:moveTo>
                    <a:pt x="55946" y="0"/>
                  </a:moveTo>
                  <a:lnTo>
                    <a:pt x="2313057" y="0"/>
                  </a:lnTo>
                  <a:cubicBezTo>
                    <a:pt x="2327895" y="0"/>
                    <a:pt x="2342125" y="5894"/>
                    <a:pt x="2352617" y="16386"/>
                  </a:cubicBezTo>
                  <a:cubicBezTo>
                    <a:pt x="2363109" y="26878"/>
                    <a:pt x="2369004" y="41108"/>
                    <a:pt x="2369004" y="55946"/>
                  </a:cubicBezTo>
                  <a:lnTo>
                    <a:pt x="2369004" y="1849753"/>
                  </a:lnTo>
                  <a:cubicBezTo>
                    <a:pt x="2369004" y="1880651"/>
                    <a:pt x="2343956" y="1905699"/>
                    <a:pt x="2313057" y="1905699"/>
                  </a:cubicBezTo>
                  <a:lnTo>
                    <a:pt x="55946" y="1905699"/>
                  </a:lnTo>
                  <a:cubicBezTo>
                    <a:pt x="25048" y="1905699"/>
                    <a:pt x="0" y="1880651"/>
                    <a:pt x="0" y="1849753"/>
                  </a:cubicBezTo>
                  <a:lnTo>
                    <a:pt x="0" y="55946"/>
                  </a:lnTo>
                  <a:cubicBezTo>
                    <a:pt x="0" y="25048"/>
                    <a:pt x="25048" y="0"/>
                    <a:pt x="55946" y="0"/>
                  </a:cubicBezTo>
                  <a:close/>
                </a:path>
              </a:pathLst>
            </a:custGeom>
            <a:solidFill>
              <a:srgbClr val="000000">
                <a:alpha val="0"/>
              </a:srgbClr>
            </a:solidFill>
            <a:ln w="28575" cap="rnd">
              <a:solidFill>
                <a:srgbClr val="000000"/>
              </a:solidFill>
              <a:prstDash val="solid"/>
              <a:round/>
            </a:ln>
          </p:spPr>
        </p:sp>
        <p:sp>
          <p:nvSpPr>
            <p:cNvPr name="TextBox 9" id="9"/>
            <p:cNvSpPr txBox="true"/>
            <p:nvPr/>
          </p:nvSpPr>
          <p:spPr>
            <a:xfrm>
              <a:off x="0" y="-47625"/>
              <a:ext cx="2369004" cy="195332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77524" y="593502"/>
            <a:ext cx="6362168" cy="9455663"/>
            <a:chOff x="0" y="0"/>
            <a:chExt cx="1806222" cy="2684467"/>
          </a:xfrm>
        </p:grpSpPr>
        <p:sp>
          <p:nvSpPr>
            <p:cNvPr name="Freeform 11" id="11"/>
            <p:cNvSpPr/>
            <p:nvPr/>
          </p:nvSpPr>
          <p:spPr>
            <a:xfrm flipH="false" flipV="false" rot="0">
              <a:off x="0" y="0"/>
              <a:ext cx="1806222" cy="2684467"/>
            </a:xfrm>
            <a:custGeom>
              <a:avLst/>
              <a:gdLst/>
              <a:ahLst/>
              <a:cxnLst/>
              <a:rect r="r" b="b" t="t" l="l"/>
              <a:pathLst>
                <a:path h="2684467" w="1806222">
                  <a:moveTo>
                    <a:pt x="36506" y="0"/>
                  </a:moveTo>
                  <a:lnTo>
                    <a:pt x="1769716" y="0"/>
                  </a:lnTo>
                  <a:cubicBezTo>
                    <a:pt x="1789878" y="0"/>
                    <a:pt x="1806222" y="16344"/>
                    <a:pt x="1806222" y="36506"/>
                  </a:cubicBezTo>
                  <a:lnTo>
                    <a:pt x="1806222" y="2647961"/>
                  </a:lnTo>
                  <a:cubicBezTo>
                    <a:pt x="1806222" y="2668123"/>
                    <a:pt x="1789878" y="2684467"/>
                    <a:pt x="1769716" y="2684467"/>
                  </a:cubicBezTo>
                  <a:lnTo>
                    <a:pt x="36506" y="2684467"/>
                  </a:lnTo>
                  <a:cubicBezTo>
                    <a:pt x="16344" y="2684467"/>
                    <a:pt x="0" y="2668123"/>
                    <a:pt x="0" y="2647961"/>
                  </a:cubicBezTo>
                  <a:lnTo>
                    <a:pt x="0" y="36506"/>
                  </a:lnTo>
                  <a:cubicBezTo>
                    <a:pt x="0" y="16344"/>
                    <a:pt x="16344" y="0"/>
                    <a:pt x="36506" y="0"/>
                  </a:cubicBezTo>
                  <a:close/>
                </a:path>
              </a:pathLst>
            </a:custGeom>
            <a:solidFill>
              <a:srgbClr val="FFFFFF"/>
            </a:solidFill>
          </p:spPr>
        </p:sp>
        <p:sp>
          <p:nvSpPr>
            <p:cNvPr name="TextBox 12" id="12"/>
            <p:cNvSpPr txBox="true"/>
            <p:nvPr/>
          </p:nvSpPr>
          <p:spPr>
            <a:xfrm>
              <a:off x="0" y="0"/>
              <a:ext cx="1806222" cy="2684467"/>
            </a:xfrm>
            <a:prstGeom prst="rect">
              <a:avLst/>
            </a:prstGeom>
          </p:spPr>
          <p:txBody>
            <a:bodyPr anchor="ctr" rtlCol="false" tIns="50800" lIns="50800" bIns="50800" rIns="50800"/>
            <a:lstStyle/>
            <a:p>
              <a:pPr algn="ctr">
                <a:lnSpc>
                  <a:spcPts val="2562"/>
                </a:lnSpc>
              </a:pPr>
            </a:p>
          </p:txBody>
        </p:sp>
      </p:grpSp>
      <p:sp>
        <p:nvSpPr>
          <p:cNvPr name="Freeform 13" id="13"/>
          <p:cNvSpPr/>
          <p:nvPr/>
        </p:nvSpPr>
        <p:spPr>
          <a:xfrm flipH="false" flipV="false" rot="0">
            <a:off x="13714390" y="2822147"/>
            <a:ext cx="3843245" cy="3447988"/>
          </a:xfrm>
          <a:custGeom>
            <a:avLst/>
            <a:gdLst/>
            <a:ahLst/>
            <a:cxnLst/>
            <a:rect r="r" b="b" t="t" l="l"/>
            <a:pathLst>
              <a:path h="3447988" w="3843245">
                <a:moveTo>
                  <a:pt x="0" y="0"/>
                </a:moveTo>
                <a:lnTo>
                  <a:pt x="3843245" y="0"/>
                </a:lnTo>
                <a:lnTo>
                  <a:pt x="3843245" y="3447987"/>
                </a:lnTo>
                <a:lnTo>
                  <a:pt x="0" y="3447987"/>
                </a:lnTo>
                <a:lnTo>
                  <a:pt x="0" y="0"/>
                </a:lnTo>
                <a:close/>
              </a:path>
            </a:pathLst>
          </a:custGeom>
          <a:blipFill>
            <a:blip r:embed="rId4"/>
            <a:stretch>
              <a:fillRect l="0" t="0" r="0" b="0"/>
            </a:stretch>
          </a:blipFill>
        </p:spPr>
      </p:sp>
      <p:sp>
        <p:nvSpPr>
          <p:cNvPr name="Freeform 14" id="14"/>
          <p:cNvSpPr/>
          <p:nvPr/>
        </p:nvSpPr>
        <p:spPr>
          <a:xfrm flipH="false" flipV="false" rot="0">
            <a:off x="13573548" y="6625912"/>
            <a:ext cx="4124929" cy="2858732"/>
          </a:xfrm>
          <a:custGeom>
            <a:avLst/>
            <a:gdLst/>
            <a:ahLst/>
            <a:cxnLst/>
            <a:rect r="r" b="b" t="t" l="l"/>
            <a:pathLst>
              <a:path h="2858732" w="4124929">
                <a:moveTo>
                  <a:pt x="0" y="0"/>
                </a:moveTo>
                <a:lnTo>
                  <a:pt x="4124929" y="0"/>
                </a:lnTo>
                <a:lnTo>
                  <a:pt x="4124929" y="2858733"/>
                </a:lnTo>
                <a:lnTo>
                  <a:pt x="0" y="2858733"/>
                </a:lnTo>
                <a:lnTo>
                  <a:pt x="0" y="0"/>
                </a:lnTo>
                <a:close/>
              </a:path>
            </a:pathLst>
          </a:custGeom>
          <a:blipFill>
            <a:blip r:embed="rId5"/>
            <a:stretch>
              <a:fillRect l="0" t="0" r="0" b="0"/>
            </a:stretch>
          </a:blipFill>
        </p:spPr>
      </p:sp>
      <p:sp>
        <p:nvSpPr>
          <p:cNvPr name="Freeform 15" id="15"/>
          <p:cNvSpPr/>
          <p:nvPr/>
        </p:nvSpPr>
        <p:spPr>
          <a:xfrm flipH="false" flipV="false" rot="0">
            <a:off x="9207930" y="5661822"/>
            <a:ext cx="4365618" cy="3822823"/>
          </a:xfrm>
          <a:custGeom>
            <a:avLst/>
            <a:gdLst/>
            <a:ahLst/>
            <a:cxnLst/>
            <a:rect r="r" b="b" t="t" l="l"/>
            <a:pathLst>
              <a:path h="3822823" w="4365618">
                <a:moveTo>
                  <a:pt x="0" y="0"/>
                </a:moveTo>
                <a:lnTo>
                  <a:pt x="4365618" y="0"/>
                </a:lnTo>
                <a:lnTo>
                  <a:pt x="4365618" y="3822823"/>
                </a:lnTo>
                <a:lnTo>
                  <a:pt x="0" y="3822823"/>
                </a:lnTo>
                <a:lnTo>
                  <a:pt x="0" y="0"/>
                </a:lnTo>
                <a:close/>
              </a:path>
            </a:pathLst>
          </a:custGeom>
          <a:blipFill>
            <a:blip r:embed="rId6"/>
            <a:stretch>
              <a:fillRect l="0" t="0" r="0" b="0"/>
            </a:stretch>
          </a:blipFill>
        </p:spPr>
      </p:sp>
      <p:sp>
        <p:nvSpPr>
          <p:cNvPr name="Freeform 16" id="16"/>
          <p:cNvSpPr/>
          <p:nvPr/>
        </p:nvSpPr>
        <p:spPr>
          <a:xfrm flipH="false" flipV="false" rot="0">
            <a:off x="9111082" y="3183330"/>
            <a:ext cx="4397583" cy="2235664"/>
          </a:xfrm>
          <a:custGeom>
            <a:avLst/>
            <a:gdLst/>
            <a:ahLst/>
            <a:cxnLst/>
            <a:rect r="r" b="b" t="t" l="l"/>
            <a:pathLst>
              <a:path h="2235664" w="4397583">
                <a:moveTo>
                  <a:pt x="0" y="0"/>
                </a:moveTo>
                <a:lnTo>
                  <a:pt x="4397583" y="0"/>
                </a:lnTo>
                <a:lnTo>
                  <a:pt x="4397583" y="2235665"/>
                </a:lnTo>
                <a:lnTo>
                  <a:pt x="0" y="2235665"/>
                </a:lnTo>
                <a:lnTo>
                  <a:pt x="0" y="0"/>
                </a:lnTo>
                <a:close/>
              </a:path>
            </a:pathLst>
          </a:custGeom>
          <a:blipFill>
            <a:blip r:embed="rId7"/>
            <a:stretch>
              <a:fillRect l="0" t="0" r="0" b="0"/>
            </a:stretch>
          </a:blipFill>
        </p:spPr>
      </p:sp>
      <p:sp>
        <p:nvSpPr>
          <p:cNvPr name="TextBox 17" id="17"/>
          <p:cNvSpPr txBox="true"/>
          <p:nvPr/>
        </p:nvSpPr>
        <p:spPr>
          <a:xfrm rot="0">
            <a:off x="8947329" y="680320"/>
            <a:ext cx="8926971" cy="1244725"/>
          </a:xfrm>
          <a:prstGeom prst="rect">
            <a:avLst/>
          </a:prstGeom>
        </p:spPr>
        <p:txBody>
          <a:bodyPr anchor="t" rtlCol="false" tIns="0" lIns="0" bIns="0" rIns="0">
            <a:spAutoFit/>
          </a:bodyPr>
          <a:lstStyle/>
          <a:p>
            <a:pPr algn="ctr">
              <a:lnSpc>
                <a:spcPts val="10150"/>
              </a:lnSpc>
            </a:pPr>
            <a:r>
              <a:rPr lang="en-US" sz="7250">
                <a:solidFill>
                  <a:srgbClr val="494F90"/>
                </a:solidFill>
                <a:latin typeface="Paytone One"/>
              </a:rPr>
              <a:t>GRAPHS</a:t>
            </a:r>
          </a:p>
        </p:txBody>
      </p:sp>
      <p:sp>
        <p:nvSpPr>
          <p:cNvPr name="Freeform 18" id="18"/>
          <p:cNvSpPr/>
          <p:nvPr/>
        </p:nvSpPr>
        <p:spPr>
          <a:xfrm flipH="true" flipV="false" rot="0">
            <a:off x="15668931" y="694480"/>
            <a:ext cx="1082327" cy="1359281"/>
          </a:xfrm>
          <a:custGeom>
            <a:avLst/>
            <a:gdLst/>
            <a:ahLst/>
            <a:cxnLst/>
            <a:rect r="r" b="b" t="t" l="l"/>
            <a:pathLst>
              <a:path h="1359281" w="1082327">
                <a:moveTo>
                  <a:pt x="1082327" y="0"/>
                </a:moveTo>
                <a:lnTo>
                  <a:pt x="0" y="0"/>
                </a:lnTo>
                <a:lnTo>
                  <a:pt x="0" y="1359280"/>
                </a:lnTo>
                <a:lnTo>
                  <a:pt x="1082327" y="1359280"/>
                </a:lnTo>
                <a:lnTo>
                  <a:pt x="108232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10145236" y="694480"/>
            <a:ext cx="1082327" cy="1359281"/>
          </a:xfrm>
          <a:custGeom>
            <a:avLst/>
            <a:gdLst/>
            <a:ahLst/>
            <a:cxnLst/>
            <a:rect r="r" b="b" t="t" l="l"/>
            <a:pathLst>
              <a:path h="1359281" w="1082327">
                <a:moveTo>
                  <a:pt x="0" y="0"/>
                </a:moveTo>
                <a:lnTo>
                  <a:pt x="1082327" y="0"/>
                </a:lnTo>
                <a:lnTo>
                  <a:pt x="1082327" y="1359280"/>
                </a:lnTo>
                <a:lnTo>
                  <a:pt x="0" y="13592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967606" y="7259768"/>
            <a:ext cx="5421933" cy="637874"/>
          </a:xfrm>
          <a:custGeom>
            <a:avLst/>
            <a:gdLst/>
            <a:ahLst/>
            <a:cxnLst/>
            <a:rect r="r" b="b" t="t" l="l"/>
            <a:pathLst>
              <a:path h="637874" w="5421933">
                <a:moveTo>
                  <a:pt x="0" y="0"/>
                </a:moveTo>
                <a:lnTo>
                  <a:pt x="5421932" y="0"/>
                </a:lnTo>
                <a:lnTo>
                  <a:pt x="5421932" y="637874"/>
                </a:lnTo>
                <a:lnTo>
                  <a:pt x="0" y="637874"/>
                </a:lnTo>
                <a:lnTo>
                  <a:pt x="0" y="0"/>
                </a:lnTo>
                <a:close/>
              </a:path>
            </a:pathLst>
          </a:custGeom>
          <a:blipFill>
            <a:blip r:embed="rId10"/>
            <a:stretch>
              <a:fillRect l="0" t="0" r="0" b="0"/>
            </a:stretch>
          </a:blipFill>
        </p:spPr>
      </p:sp>
      <p:sp>
        <p:nvSpPr>
          <p:cNvPr name="Freeform 21" id="21"/>
          <p:cNvSpPr/>
          <p:nvPr/>
        </p:nvSpPr>
        <p:spPr>
          <a:xfrm flipH="false" flipV="false" rot="0">
            <a:off x="806580" y="7954368"/>
            <a:ext cx="5704055" cy="1763754"/>
          </a:xfrm>
          <a:custGeom>
            <a:avLst/>
            <a:gdLst/>
            <a:ahLst/>
            <a:cxnLst/>
            <a:rect r="r" b="b" t="t" l="l"/>
            <a:pathLst>
              <a:path h="1763754" w="5704055">
                <a:moveTo>
                  <a:pt x="0" y="0"/>
                </a:moveTo>
                <a:lnTo>
                  <a:pt x="5704055" y="0"/>
                </a:lnTo>
                <a:lnTo>
                  <a:pt x="5704055" y="1763754"/>
                </a:lnTo>
                <a:lnTo>
                  <a:pt x="0" y="1763754"/>
                </a:lnTo>
                <a:lnTo>
                  <a:pt x="0" y="0"/>
                </a:lnTo>
                <a:close/>
              </a:path>
            </a:pathLst>
          </a:custGeom>
          <a:blipFill>
            <a:blip r:embed="rId11"/>
            <a:stretch>
              <a:fillRect l="0" t="0" r="0" b="0"/>
            </a:stretch>
          </a:blipFill>
          <a:ln w="38100" cap="sq">
            <a:solidFill>
              <a:srgbClr val="8371B4"/>
            </a:solidFill>
            <a:prstDash val="sysDot"/>
            <a:miter/>
          </a:ln>
        </p:spPr>
      </p:sp>
      <p:sp>
        <p:nvSpPr>
          <p:cNvPr name="TextBox 22" id="22"/>
          <p:cNvSpPr txBox="true"/>
          <p:nvPr/>
        </p:nvSpPr>
        <p:spPr>
          <a:xfrm rot="0">
            <a:off x="927677" y="997059"/>
            <a:ext cx="5461862" cy="801747"/>
          </a:xfrm>
          <a:prstGeom prst="rect">
            <a:avLst/>
          </a:prstGeom>
        </p:spPr>
        <p:txBody>
          <a:bodyPr anchor="t" rtlCol="false" tIns="0" lIns="0" bIns="0" rIns="0">
            <a:spAutoFit/>
          </a:bodyPr>
          <a:lstStyle/>
          <a:p>
            <a:pPr algn="ctr">
              <a:lnSpc>
                <a:spcPts val="5608"/>
              </a:lnSpc>
            </a:pPr>
            <a:r>
              <a:rPr lang="en-US" sz="5608">
                <a:solidFill>
                  <a:srgbClr val="494F90"/>
                </a:solidFill>
                <a:latin typeface="Childos Arabic Semi-Bold"/>
              </a:rPr>
              <a:t>Data Information</a:t>
            </a:r>
          </a:p>
        </p:txBody>
      </p:sp>
      <p:sp>
        <p:nvSpPr>
          <p:cNvPr name="TextBox 23" id="23"/>
          <p:cNvSpPr txBox="true"/>
          <p:nvPr/>
        </p:nvSpPr>
        <p:spPr>
          <a:xfrm rot="0">
            <a:off x="927677" y="4371181"/>
            <a:ext cx="5461862" cy="2210762"/>
          </a:xfrm>
          <a:prstGeom prst="rect">
            <a:avLst/>
          </a:prstGeom>
        </p:spPr>
        <p:txBody>
          <a:bodyPr anchor="t" rtlCol="false" tIns="0" lIns="0" bIns="0" rIns="0">
            <a:spAutoFit/>
          </a:bodyPr>
          <a:lstStyle/>
          <a:p>
            <a:pPr>
              <a:lnSpc>
                <a:spcPts val="2504"/>
              </a:lnSpc>
            </a:pPr>
            <a:r>
              <a:rPr lang="en-US" sz="1669" spc="83">
                <a:solidFill>
                  <a:srgbClr val="737373"/>
                </a:solidFill>
                <a:latin typeface="Coming Soon"/>
              </a:rPr>
              <a:t>In our Dataset, we have:</a:t>
            </a:r>
          </a:p>
          <a:p>
            <a:pPr>
              <a:lnSpc>
                <a:spcPts val="2504"/>
              </a:lnSpc>
            </a:pPr>
          </a:p>
          <a:p>
            <a:pPr marL="360523" indent="-180261" lvl="1">
              <a:lnSpc>
                <a:spcPts val="2504"/>
              </a:lnSpc>
              <a:buFont typeface="Arial"/>
              <a:buChar char="•"/>
            </a:pPr>
            <a:r>
              <a:rPr lang="en-US" sz="1669" spc="83">
                <a:solidFill>
                  <a:srgbClr val="737373"/>
                </a:solidFill>
                <a:latin typeface="Coming Soon"/>
              </a:rPr>
              <a:t>6</a:t>
            </a:r>
            <a:r>
              <a:rPr lang="en-US" sz="1669" spc="83">
                <a:solidFill>
                  <a:srgbClr val="737373"/>
                </a:solidFill>
                <a:latin typeface="Coming Soon"/>
              </a:rPr>
              <a:t> Features</a:t>
            </a:r>
          </a:p>
          <a:p>
            <a:pPr marL="360523" indent="-180261" lvl="1">
              <a:lnSpc>
                <a:spcPts val="2504"/>
              </a:lnSpc>
              <a:buFont typeface="Arial"/>
              <a:buChar char="•"/>
            </a:pPr>
            <a:r>
              <a:rPr lang="en-US" sz="1669" spc="83">
                <a:solidFill>
                  <a:srgbClr val="737373"/>
                </a:solidFill>
                <a:latin typeface="Coming Soon"/>
              </a:rPr>
              <a:t>Shape = (1000, 6)</a:t>
            </a:r>
          </a:p>
          <a:p>
            <a:pPr marL="360523" indent="-180261" lvl="1">
              <a:lnSpc>
                <a:spcPts val="2504"/>
              </a:lnSpc>
              <a:buFont typeface="Arial"/>
              <a:buChar char="•"/>
            </a:pPr>
            <a:r>
              <a:rPr lang="en-US" sz="1669" spc="83">
                <a:solidFill>
                  <a:srgbClr val="737373"/>
                </a:solidFill>
                <a:latin typeface="Coming Soon"/>
              </a:rPr>
              <a:t>categories with NA values are </a:t>
            </a:r>
          </a:p>
          <a:p>
            <a:pPr marL="721046" indent="-240349" lvl="2">
              <a:lnSpc>
                <a:spcPts val="2504"/>
              </a:lnSpc>
              <a:buFont typeface="Arial"/>
              <a:buChar char="⚬"/>
            </a:pPr>
            <a:r>
              <a:rPr lang="en-US" sz="1669" spc="83">
                <a:solidFill>
                  <a:srgbClr val="737373"/>
                </a:solidFill>
                <a:latin typeface="Coming Soon"/>
              </a:rPr>
              <a:t>Math_score</a:t>
            </a:r>
          </a:p>
          <a:p>
            <a:pPr marL="721046" indent="-240349" lvl="2">
              <a:lnSpc>
                <a:spcPts val="2504"/>
              </a:lnSpc>
              <a:buFont typeface="Arial"/>
              <a:buChar char="⚬"/>
            </a:pPr>
            <a:r>
              <a:rPr lang="en-US" sz="1669" spc="83">
                <a:solidFill>
                  <a:srgbClr val="737373"/>
                </a:solidFill>
                <a:latin typeface="Coming Soon"/>
              </a:rPr>
              <a:t>English_score</a:t>
            </a:r>
          </a:p>
        </p:txBody>
      </p:sp>
      <p:sp>
        <p:nvSpPr>
          <p:cNvPr name="TextBox 24" id="24"/>
          <p:cNvSpPr txBox="true"/>
          <p:nvPr/>
        </p:nvSpPr>
        <p:spPr>
          <a:xfrm rot="0">
            <a:off x="2073185" y="2613273"/>
            <a:ext cx="4561555" cy="1467430"/>
          </a:xfrm>
          <a:prstGeom prst="rect">
            <a:avLst/>
          </a:prstGeom>
        </p:spPr>
        <p:txBody>
          <a:bodyPr anchor="t" rtlCol="false" tIns="0" lIns="0" bIns="0" rIns="0">
            <a:spAutoFit/>
          </a:bodyPr>
          <a:lstStyle/>
          <a:p>
            <a:pPr marL="420610" indent="-210305" lvl="1">
              <a:lnSpc>
                <a:spcPts val="2922"/>
              </a:lnSpc>
              <a:buFont typeface="Arial"/>
              <a:buChar char="•"/>
            </a:pPr>
            <a:r>
              <a:rPr lang="en-US" sz="1948" spc="97">
                <a:solidFill>
                  <a:srgbClr val="8371B4"/>
                </a:solidFill>
                <a:latin typeface="Coming Soon"/>
              </a:rPr>
              <a:t>df.shape</a:t>
            </a:r>
          </a:p>
          <a:p>
            <a:pPr marL="420610" indent="-210305" lvl="1">
              <a:lnSpc>
                <a:spcPts val="2922"/>
              </a:lnSpc>
              <a:buFont typeface="Arial"/>
              <a:buChar char="•"/>
            </a:pPr>
            <a:r>
              <a:rPr lang="en-US" sz="1948" spc="97">
                <a:solidFill>
                  <a:srgbClr val="8371B4"/>
                </a:solidFill>
                <a:latin typeface="Coming Soon"/>
              </a:rPr>
              <a:t>df.info()</a:t>
            </a:r>
          </a:p>
          <a:p>
            <a:pPr marL="420610" indent="-210305" lvl="1">
              <a:lnSpc>
                <a:spcPts val="2922"/>
              </a:lnSpc>
              <a:buFont typeface="Arial"/>
              <a:buChar char="•"/>
            </a:pPr>
            <a:r>
              <a:rPr lang="en-US" sz="1948" spc="97">
                <a:solidFill>
                  <a:srgbClr val="8371B4"/>
                </a:solidFill>
                <a:latin typeface="Coming Soon"/>
              </a:rPr>
              <a:t>df.describe()</a:t>
            </a:r>
          </a:p>
          <a:p>
            <a:pPr marL="420610" indent="-210305" lvl="1">
              <a:lnSpc>
                <a:spcPts val="2922"/>
              </a:lnSpc>
              <a:buFont typeface="Arial"/>
              <a:buChar char="•"/>
            </a:pPr>
            <a:r>
              <a:rPr lang="en-US" sz="1948" spc="97">
                <a:solidFill>
                  <a:srgbClr val="8371B4"/>
                </a:solidFill>
                <a:latin typeface="Coming Soon Semi-Bold"/>
              </a:rPr>
              <a:t>df.isna().sum()</a:t>
            </a:r>
          </a:p>
        </p:txBody>
      </p:sp>
      <p:sp>
        <p:nvSpPr>
          <p:cNvPr name="TextBox 25" id="25"/>
          <p:cNvSpPr txBox="true"/>
          <p:nvPr/>
        </p:nvSpPr>
        <p:spPr>
          <a:xfrm rot="0">
            <a:off x="1195607" y="2098669"/>
            <a:ext cx="4926000" cy="386191"/>
          </a:xfrm>
          <a:prstGeom prst="rect">
            <a:avLst/>
          </a:prstGeom>
        </p:spPr>
        <p:txBody>
          <a:bodyPr anchor="t" rtlCol="false" tIns="0" lIns="0" bIns="0" rIns="0">
            <a:spAutoFit/>
          </a:bodyPr>
          <a:lstStyle/>
          <a:p>
            <a:pPr algn="ctr">
              <a:lnSpc>
                <a:spcPts val="2571"/>
              </a:lnSpc>
            </a:pPr>
            <a:r>
              <a:rPr lang="en-US" sz="3339">
                <a:solidFill>
                  <a:srgbClr val="8371B4"/>
                </a:solidFill>
                <a:latin typeface="Childos Arabic Semi-Bold"/>
              </a:rPr>
              <a:t>FUNCTIONS USED</a:t>
            </a:r>
          </a:p>
        </p:txBody>
      </p:sp>
      <p:sp>
        <p:nvSpPr>
          <p:cNvPr name="TextBox 26" id="26"/>
          <p:cNvSpPr txBox="true"/>
          <p:nvPr/>
        </p:nvSpPr>
        <p:spPr>
          <a:xfrm rot="0">
            <a:off x="1195607" y="6877294"/>
            <a:ext cx="4926000" cy="386191"/>
          </a:xfrm>
          <a:prstGeom prst="rect">
            <a:avLst/>
          </a:prstGeom>
        </p:spPr>
        <p:txBody>
          <a:bodyPr anchor="t" rtlCol="false" tIns="0" lIns="0" bIns="0" rIns="0">
            <a:spAutoFit/>
          </a:bodyPr>
          <a:lstStyle/>
          <a:p>
            <a:pPr algn="ctr">
              <a:lnSpc>
                <a:spcPts val="2571"/>
              </a:lnSpc>
            </a:pPr>
            <a:r>
              <a:rPr lang="en-US" sz="3339">
                <a:solidFill>
                  <a:srgbClr val="8371B4"/>
                </a:solidFill>
                <a:latin typeface="Childos Arabic Semi-Bold"/>
              </a:rPr>
              <a:t>Feature Engineer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7D7AAD"/>
        </a:solidFill>
      </p:bgPr>
    </p:bg>
    <p:spTree>
      <p:nvGrpSpPr>
        <p:cNvPr id="1" name=""/>
        <p:cNvGrpSpPr/>
        <p:nvPr/>
      </p:nvGrpSpPr>
      <p:grpSpPr>
        <a:xfrm>
          <a:off x="0" y="0"/>
          <a:ext cx="0" cy="0"/>
          <a:chOff x="0" y="0"/>
          <a:chExt cx="0" cy="0"/>
        </a:xfrm>
      </p:grpSpPr>
      <p:sp>
        <p:nvSpPr>
          <p:cNvPr name="Freeform 2" id="2"/>
          <p:cNvSpPr/>
          <p:nvPr/>
        </p:nvSpPr>
        <p:spPr>
          <a:xfrm flipH="false" flipV="false" rot="-1670091">
            <a:off x="16727613" y="3998605"/>
            <a:ext cx="4200452" cy="5938942"/>
          </a:xfrm>
          <a:custGeom>
            <a:avLst/>
            <a:gdLst/>
            <a:ahLst/>
            <a:cxnLst/>
            <a:rect r="r" b="b" t="t" l="l"/>
            <a:pathLst>
              <a:path h="5938942" w="4200452">
                <a:moveTo>
                  <a:pt x="0" y="0"/>
                </a:moveTo>
                <a:lnTo>
                  <a:pt x="4200452" y="0"/>
                </a:lnTo>
                <a:lnTo>
                  <a:pt x="4200452" y="5938942"/>
                </a:lnTo>
                <a:lnTo>
                  <a:pt x="0" y="5938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64315">
            <a:off x="15020393" y="1028700"/>
            <a:ext cx="2238907" cy="8942567"/>
            <a:chOff x="0" y="0"/>
            <a:chExt cx="2985209" cy="11923422"/>
          </a:xfrm>
        </p:grpSpPr>
        <p:grpSp>
          <p:nvGrpSpPr>
            <p:cNvPr name="Group 4" id="4"/>
            <p:cNvGrpSpPr/>
            <p:nvPr/>
          </p:nvGrpSpPr>
          <p:grpSpPr>
            <a:xfrm rot="-463612">
              <a:off x="182432" y="81756"/>
              <a:ext cx="1405813" cy="2808667"/>
              <a:chOff x="0" y="0"/>
              <a:chExt cx="277692" cy="554798"/>
            </a:xfrm>
          </p:grpSpPr>
          <p:sp>
            <p:nvSpPr>
              <p:cNvPr name="Freeform 5" id="5"/>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B6B4DD"/>
              </a:solidFill>
            </p:spPr>
          </p:sp>
          <p:sp>
            <p:nvSpPr>
              <p:cNvPr name="TextBox 6" id="6"/>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463612">
              <a:off x="587276" y="3065504"/>
              <a:ext cx="1405813" cy="2808667"/>
              <a:chOff x="0" y="0"/>
              <a:chExt cx="277692" cy="554798"/>
            </a:xfrm>
          </p:grpSpPr>
          <p:sp>
            <p:nvSpPr>
              <p:cNvPr name="Freeform 8" id="8"/>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E692"/>
              </a:solidFill>
            </p:spPr>
          </p:sp>
          <p:sp>
            <p:nvSpPr>
              <p:cNvPr name="TextBox 9" id="9"/>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463612">
              <a:off x="992120" y="6049252"/>
              <a:ext cx="1405813" cy="2808667"/>
              <a:chOff x="0" y="0"/>
              <a:chExt cx="277692" cy="554798"/>
            </a:xfrm>
          </p:grpSpPr>
          <p:sp>
            <p:nvSpPr>
              <p:cNvPr name="Freeform 11" id="11"/>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DC9C3"/>
              </a:solidFill>
            </p:spPr>
          </p:sp>
          <p:sp>
            <p:nvSpPr>
              <p:cNvPr name="TextBox 12" id="12"/>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463612">
              <a:off x="1396963" y="9033000"/>
              <a:ext cx="1405813" cy="2808667"/>
              <a:chOff x="0" y="0"/>
              <a:chExt cx="277692" cy="554798"/>
            </a:xfrm>
          </p:grpSpPr>
          <p:sp>
            <p:nvSpPr>
              <p:cNvPr name="Freeform 14" id="14"/>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D8EEFF"/>
              </a:solidFill>
            </p:spPr>
          </p:sp>
          <p:sp>
            <p:nvSpPr>
              <p:cNvPr name="TextBox 15" id="15"/>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sp>
        <p:nvSpPr>
          <p:cNvPr name="Freeform 16" id="16"/>
          <p:cNvSpPr/>
          <p:nvPr/>
        </p:nvSpPr>
        <p:spPr>
          <a:xfrm flipH="false" flipV="false" rot="-5884988">
            <a:off x="10784868" y="4528987"/>
            <a:ext cx="9598456" cy="2519595"/>
          </a:xfrm>
          <a:custGeom>
            <a:avLst/>
            <a:gdLst/>
            <a:ahLst/>
            <a:cxnLst/>
            <a:rect r="r" b="b" t="t" l="l"/>
            <a:pathLst>
              <a:path h="2519595" w="9598456">
                <a:moveTo>
                  <a:pt x="0" y="0"/>
                </a:moveTo>
                <a:lnTo>
                  <a:pt x="9598456" y="0"/>
                </a:lnTo>
                <a:lnTo>
                  <a:pt x="9598456" y="2519594"/>
                </a:lnTo>
                <a:lnTo>
                  <a:pt x="0" y="2519594"/>
                </a:lnTo>
                <a:lnTo>
                  <a:pt x="0" y="0"/>
                </a:lnTo>
                <a:close/>
              </a:path>
            </a:pathLst>
          </a:custGeom>
          <a:blipFill>
            <a:blip r:embed="rId4"/>
            <a:stretch>
              <a:fillRect l="0" t="0" r="0" b="0"/>
            </a:stretch>
          </a:blipFill>
        </p:spPr>
      </p:sp>
      <p:sp>
        <p:nvSpPr>
          <p:cNvPr name="Freeform 17" id="17"/>
          <p:cNvSpPr/>
          <p:nvPr/>
        </p:nvSpPr>
        <p:spPr>
          <a:xfrm flipH="false" flipV="false" rot="456353">
            <a:off x="549697" y="598980"/>
            <a:ext cx="6644041" cy="3800034"/>
          </a:xfrm>
          <a:custGeom>
            <a:avLst/>
            <a:gdLst/>
            <a:ahLst/>
            <a:cxnLst/>
            <a:rect r="r" b="b" t="t" l="l"/>
            <a:pathLst>
              <a:path h="3800034" w="6644041">
                <a:moveTo>
                  <a:pt x="0" y="0"/>
                </a:moveTo>
                <a:lnTo>
                  <a:pt x="6644041" y="0"/>
                </a:lnTo>
                <a:lnTo>
                  <a:pt x="6644041" y="3800034"/>
                </a:lnTo>
                <a:lnTo>
                  <a:pt x="0" y="38000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264429">
            <a:off x="16919560" y="2464361"/>
            <a:ext cx="1173273" cy="2162716"/>
          </a:xfrm>
          <a:custGeom>
            <a:avLst/>
            <a:gdLst/>
            <a:ahLst/>
            <a:cxnLst/>
            <a:rect r="r" b="b" t="t" l="l"/>
            <a:pathLst>
              <a:path h="2162716" w="1173273">
                <a:moveTo>
                  <a:pt x="0" y="0"/>
                </a:moveTo>
                <a:lnTo>
                  <a:pt x="1173273" y="0"/>
                </a:lnTo>
                <a:lnTo>
                  <a:pt x="1173273" y="2162716"/>
                </a:lnTo>
                <a:lnTo>
                  <a:pt x="0" y="21627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9" id="19"/>
          <p:cNvGrpSpPr/>
          <p:nvPr/>
        </p:nvGrpSpPr>
        <p:grpSpPr>
          <a:xfrm rot="-418072">
            <a:off x="1811774" y="1167114"/>
            <a:ext cx="14413257" cy="13787502"/>
            <a:chOff x="0" y="0"/>
            <a:chExt cx="3796084" cy="3631276"/>
          </a:xfrm>
        </p:grpSpPr>
        <p:sp>
          <p:nvSpPr>
            <p:cNvPr name="Freeform 20" id="20"/>
            <p:cNvSpPr/>
            <p:nvPr/>
          </p:nvSpPr>
          <p:spPr>
            <a:xfrm flipH="false" flipV="false" rot="0">
              <a:off x="0" y="0"/>
              <a:ext cx="3796084" cy="3631276"/>
            </a:xfrm>
            <a:custGeom>
              <a:avLst/>
              <a:gdLst/>
              <a:ahLst/>
              <a:cxnLst/>
              <a:rect r="r" b="b" t="t" l="l"/>
              <a:pathLst>
                <a:path h="3631276" w="3796084">
                  <a:moveTo>
                    <a:pt x="0" y="0"/>
                  </a:moveTo>
                  <a:lnTo>
                    <a:pt x="3796084" y="0"/>
                  </a:lnTo>
                  <a:lnTo>
                    <a:pt x="3796084" y="3631276"/>
                  </a:lnTo>
                  <a:lnTo>
                    <a:pt x="0" y="3631276"/>
                  </a:lnTo>
                  <a:close/>
                </a:path>
              </a:pathLst>
            </a:custGeom>
            <a:solidFill>
              <a:srgbClr val="FFD8D3"/>
            </a:solidFill>
          </p:spPr>
        </p:sp>
        <p:sp>
          <p:nvSpPr>
            <p:cNvPr name="TextBox 21" id="21"/>
            <p:cNvSpPr txBox="true"/>
            <p:nvPr/>
          </p:nvSpPr>
          <p:spPr>
            <a:xfrm>
              <a:off x="0" y="-47625"/>
              <a:ext cx="3796084" cy="3678901"/>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421822">
            <a:off x="1850528" y="1170355"/>
            <a:ext cx="14335750" cy="14309685"/>
          </a:xfrm>
          <a:custGeom>
            <a:avLst/>
            <a:gdLst/>
            <a:ahLst/>
            <a:cxnLst/>
            <a:rect r="r" b="b" t="t" l="l"/>
            <a:pathLst>
              <a:path h="14309685" w="14335750">
                <a:moveTo>
                  <a:pt x="0" y="0"/>
                </a:moveTo>
                <a:lnTo>
                  <a:pt x="14335749" y="0"/>
                </a:lnTo>
                <a:lnTo>
                  <a:pt x="14335749" y="14309684"/>
                </a:lnTo>
                <a:lnTo>
                  <a:pt x="0" y="143096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523075">
            <a:off x="1119992" y="2461872"/>
            <a:ext cx="1324655" cy="10558842"/>
          </a:xfrm>
          <a:custGeom>
            <a:avLst/>
            <a:gdLst/>
            <a:ahLst/>
            <a:cxnLst/>
            <a:rect r="r" b="b" t="t" l="l"/>
            <a:pathLst>
              <a:path h="10558842" w="1324655">
                <a:moveTo>
                  <a:pt x="0" y="0"/>
                </a:moveTo>
                <a:lnTo>
                  <a:pt x="1324655" y="0"/>
                </a:lnTo>
                <a:lnTo>
                  <a:pt x="1324655" y="10558842"/>
                </a:lnTo>
                <a:lnTo>
                  <a:pt x="0" y="1055884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4" id="24"/>
          <p:cNvGrpSpPr/>
          <p:nvPr/>
        </p:nvGrpSpPr>
        <p:grpSpPr>
          <a:xfrm rot="-418072">
            <a:off x="2625452" y="3377657"/>
            <a:ext cx="13272947" cy="4788655"/>
            <a:chOff x="0" y="0"/>
            <a:chExt cx="3495756" cy="1261209"/>
          </a:xfrm>
        </p:grpSpPr>
        <p:sp>
          <p:nvSpPr>
            <p:cNvPr name="Freeform 25" id="25"/>
            <p:cNvSpPr/>
            <p:nvPr/>
          </p:nvSpPr>
          <p:spPr>
            <a:xfrm flipH="false" flipV="false" rot="0">
              <a:off x="0" y="0"/>
              <a:ext cx="3495756" cy="1261209"/>
            </a:xfrm>
            <a:custGeom>
              <a:avLst/>
              <a:gdLst/>
              <a:ahLst/>
              <a:cxnLst/>
              <a:rect r="r" b="b" t="t" l="l"/>
              <a:pathLst>
                <a:path h="1261209" w="3495756">
                  <a:moveTo>
                    <a:pt x="0" y="0"/>
                  </a:moveTo>
                  <a:lnTo>
                    <a:pt x="3495756" y="0"/>
                  </a:lnTo>
                  <a:lnTo>
                    <a:pt x="3495756" y="1261209"/>
                  </a:lnTo>
                  <a:lnTo>
                    <a:pt x="0" y="1261209"/>
                  </a:lnTo>
                  <a:close/>
                </a:path>
              </a:pathLst>
            </a:custGeom>
            <a:solidFill>
              <a:srgbClr val="FFFFFF"/>
            </a:solidFill>
          </p:spPr>
        </p:sp>
        <p:sp>
          <p:nvSpPr>
            <p:cNvPr name="TextBox 26" id="26"/>
            <p:cNvSpPr txBox="true"/>
            <p:nvPr/>
          </p:nvSpPr>
          <p:spPr>
            <a:xfrm>
              <a:off x="0" y="-47625"/>
              <a:ext cx="3495756" cy="1308834"/>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1361156">
            <a:off x="14158376" y="1182294"/>
            <a:ext cx="2466841" cy="2480370"/>
          </a:xfrm>
          <a:custGeom>
            <a:avLst/>
            <a:gdLst/>
            <a:ahLst/>
            <a:cxnLst/>
            <a:rect r="r" b="b" t="t" l="l"/>
            <a:pathLst>
              <a:path h="2480370" w="2466841">
                <a:moveTo>
                  <a:pt x="0" y="0"/>
                </a:moveTo>
                <a:lnTo>
                  <a:pt x="2466841" y="0"/>
                </a:lnTo>
                <a:lnTo>
                  <a:pt x="2466841" y="2480370"/>
                </a:lnTo>
                <a:lnTo>
                  <a:pt x="0" y="248037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28" id="28"/>
          <p:cNvSpPr/>
          <p:nvPr/>
        </p:nvSpPr>
        <p:spPr>
          <a:xfrm flipV="true">
            <a:off x="4969493" y="5735727"/>
            <a:ext cx="10252602" cy="1213431"/>
          </a:xfrm>
          <a:prstGeom prst="line">
            <a:avLst/>
          </a:prstGeom>
          <a:ln cap="flat" w="38100">
            <a:solidFill>
              <a:srgbClr val="000000"/>
            </a:solidFill>
            <a:prstDash val="solid"/>
            <a:headEnd type="none" len="sm" w="sm"/>
            <a:tailEnd type="none" len="sm" w="sm"/>
          </a:ln>
        </p:spPr>
      </p:sp>
      <p:sp>
        <p:nvSpPr>
          <p:cNvPr name="TextBox 29" id="29"/>
          <p:cNvSpPr txBox="true"/>
          <p:nvPr/>
        </p:nvSpPr>
        <p:spPr>
          <a:xfrm rot="-416449">
            <a:off x="-22472" y="5036560"/>
            <a:ext cx="15404084" cy="1368424"/>
          </a:xfrm>
          <a:prstGeom prst="rect">
            <a:avLst/>
          </a:prstGeom>
        </p:spPr>
        <p:txBody>
          <a:bodyPr anchor="t" rtlCol="false" tIns="0" lIns="0" bIns="0" rIns="0">
            <a:spAutoFit/>
          </a:bodyPr>
          <a:lstStyle/>
          <a:p>
            <a:pPr algn="r">
              <a:lnSpc>
                <a:spcPts val="11200"/>
              </a:lnSpc>
            </a:pPr>
            <a:r>
              <a:rPr lang="en-US" sz="8000">
                <a:solidFill>
                  <a:srgbClr val="373737"/>
                </a:solidFill>
                <a:latin typeface="Paytone One"/>
              </a:rPr>
              <a:t>DATASET PROCESSING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D7AAD"/>
        </a:solidFill>
      </p:bgPr>
    </p:bg>
    <p:spTree>
      <p:nvGrpSpPr>
        <p:cNvPr id="1" name=""/>
        <p:cNvGrpSpPr/>
        <p:nvPr/>
      </p:nvGrpSpPr>
      <p:grpSpPr>
        <a:xfrm>
          <a:off x="0" y="0"/>
          <a:ext cx="0" cy="0"/>
          <a:chOff x="0" y="0"/>
          <a:chExt cx="0" cy="0"/>
        </a:xfrm>
      </p:grpSpPr>
      <p:grpSp>
        <p:nvGrpSpPr>
          <p:cNvPr name="Group 2" id="2"/>
          <p:cNvGrpSpPr/>
          <p:nvPr/>
        </p:nvGrpSpPr>
        <p:grpSpPr>
          <a:xfrm rot="0">
            <a:off x="-568126" y="581078"/>
            <a:ext cx="19407887" cy="9233566"/>
            <a:chOff x="0" y="0"/>
            <a:chExt cx="5111542" cy="2431886"/>
          </a:xfrm>
        </p:grpSpPr>
        <p:sp>
          <p:nvSpPr>
            <p:cNvPr name="Freeform 3" id="3"/>
            <p:cNvSpPr/>
            <p:nvPr/>
          </p:nvSpPr>
          <p:spPr>
            <a:xfrm flipH="false" flipV="false" rot="0">
              <a:off x="0" y="0"/>
              <a:ext cx="5111542" cy="2431886"/>
            </a:xfrm>
            <a:custGeom>
              <a:avLst/>
              <a:gdLst/>
              <a:ahLst/>
              <a:cxnLst/>
              <a:rect r="r" b="b" t="t" l="l"/>
              <a:pathLst>
                <a:path h="2431886" w="5111542">
                  <a:moveTo>
                    <a:pt x="0" y="0"/>
                  </a:moveTo>
                  <a:lnTo>
                    <a:pt x="5111542" y="0"/>
                  </a:lnTo>
                  <a:lnTo>
                    <a:pt x="5111542" y="2431886"/>
                  </a:lnTo>
                  <a:lnTo>
                    <a:pt x="0" y="2431886"/>
                  </a:lnTo>
                  <a:close/>
                </a:path>
              </a:pathLst>
            </a:custGeom>
            <a:solidFill>
              <a:srgbClr val="FFFFFF"/>
            </a:solidFill>
          </p:spPr>
        </p:sp>
        <p:sp>
          <p:nvSpPr>
            <p:cNvPr name="TextBox 4" id="4"/>
            <p:cNvSpPr txBox="true"/>
            <p:nvPr/>
          </p:nvSpPr>
          <p:spPr>
            <a:xfrm>
              <a:off x="0" y="-47625"/>
              <a:ext cx="5111542" cy="247951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4821" y="2672892"/>
            <a:ext cx="7520391" cy="6585408"/>
            <a:chOff x="0" y="0"/>
            <a:chExt cx="1980679" cy="1734428"/>
          </a:xfrm>
        </p:grpSpPr>
        <p:sp>
          <p:nvSpPr>
            <p:cNvPr name="Freeform 6" id="6"/>
            <p:cNvSpPr/>
            <p:nvPr/>
          </p:nvSpPr>
          <p:spPr>
            <a:xfrm flipH="false" flipV="false" rot="0">
              <a:off x="0" y="0"/>
              <a:ext cx="1980679" cy="1734428"/>
            </a:xfrm>
            <a:custGeom>
              <a:avLst/>
              <a:gdLst/>
              <a:ahLst/>
              <a:cxnLst/>
              <a:rect r="r" b="b" t="t" l="l"/>
              <a:pathLst>
                <a:path h="1734428" w="1980679">
                  <a:moveTo>
                    <a:pt x="66915" y="0"/>
                  </a:moveTo>
                  <a:lnTo>
                    <a:pt x="1913764" y="0"/>
                  </a:lnTo>
                  <a:cubicBezTo>
                    <a:pt x="1931511" y="0"/>
                    <a:pt x="1948531" y="7050"/>
                    <a:pt x="1961080" y="19599"/>
                  </a:cubicBezTo>
                  <a:cubicBezTo>
                    <a:pt x="1973629" y="32148"/>
                    <a:pt x="1980679" y="49168"/>
                    <a:pt x="1980679" y="66915"/>
                  </a:cubicBezTo>
                  <a:lnTo>
                    <a:pt x="1980679" y="1667514"/>
                  </a:lnTo>
                  <a:cubicBezTo>
                    <a:pt x="1980679" y="1704470"/>
                    <a:pt x="1950720" y="1734428"/>
                    <a:pt x="1913764" y="1734428"/>
                  </a:cubicBezTo>
                  <a:lnTo>
                    <a:pt x="66915" y="1734428"/>
                  </a:lnTo>
                  <a:cubicBezTo>
                    <a:pt x="29959" y="1734428"/>
                    <a:pt x="0" y="1704470"/>
                    <a:pt x="0" y="1667514"/>
                  </a:cubicBezTo>
                  <a:lnTo>
                    <a:pt x="0" y="66915"/>
                  </a:lnTo>
                  <a:cubicBezTo>
                    <a:pt x="0" y="29959"/>
                    <a:pt x="29959" y="0"/>
                    <a:pt x="66915" y="0"/>
                  </a:cubicBezTo>
                  <a:close/>
                </a:path>
              </a:pathLst>
            </a:custGeom>
            <a:solidFill>
              <a:srgbClr val="000000">
                <a:alpha val="0"/>
              </a:srgbClr>
            </a:solidFill>
            <a:ln w="28575" cap="rnd">
              <a:solidFill>
                <a:srgbClr val="000000"/>
              </a:solidFill>
              <a:prstDash val="solid"/>
              <a:round/>
            </a:ln>
          </p:spPr>
        </p:sp>
        <p:sp>
          <p:nvSpPr>
            <p:cNvPr name="TextBox 7" id="7"/>
            <p:cNvSpPr txBox="true"/>
            <p:nvPr/>
          </p:nvSpPr>
          <p:spPr>
            <a:xfrm>
              <a:off x="0" y="-47625"/>
              <a:ext cx="1980679" cy="178205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22855" y="2564655"/>
            <a:ext cx="7520391" cy="6693645"/>
            <a:chOff x="0" y="0"/>
            <a:chExt cx="1980679" cy="1762935"/>
          </a:xfrm>
        </p:grpSpPr>
        <p:sp>
          <p:nvSpPr>
            <p:cNvPr name="Freeform 9" id="9"/>
            <p:cNvSpPr/>
            <p:nvPr/>
          </p:nvSpPr>
          <p:spPr>
            <a:xfrm flipH="false" flipV="false" rot="0">
              <a:off x="0" y="0"/>
              <a:ext cx="1980679" cy="1762935"/>
            </a:xfrm>
            <a:custGeom>
              <a:avLst/>
              <a:gdLst/>
              <a:ahLst/>
              <a:cxnLst/>
              <a:rect r="r" b="b" t="t" l="l"/>
              <a:pathLst>
                <a:path h="1762935" w="1980679">
                  <a:moveTo>
                    <a:pt x="66915" y="0"/>
                  </a:moveTo>
                  <a:lnTo>
                    <a:pt x="1913764" y="0"/>
                  </a:lnTo>
                  <a:cubicBezTo>
                    <a:pt x="1931511" y="0"/>
                    <a:pt x="1948531" y="7050"/>
                    <a:pt x="1961080" y="19599"/>
                  </a:cubicBezTo>
                  <a:cubicBezTo>
                    <a:pt x="1973629" y="32148"/>
                    <a:pt x="1980679" y="49168"/>
                    <a:pt x="1980679" y="66915"/>
                  </a:cubicBezTo>
                  <a:lnTo>
                    <a:pt x="1980679" y="1696021"/>
                  </a:lnTo>
                  <a:cubicBezTo>
                    <a:pt x="1980679" y="1732977"/>
                    <a:pt x="1950720" y="1762935"/>
                    <a:pt x="1913764" y="1762935"/>
                  </a:cubicBezTo>
                  <a:lnTo>
                    <a:pt x="66915" y="1762935"/>
                  </a:lnTo>
                  <a:cubicBezTo>
                    <a:pt x="29959" y="1762935"/>
                    <a:pt x="0" y="1732977"/>
                    <a:pt x="0" y="1696021"/>
                  </a:cubicBezTo>
                  <a:lnTo>
                    <a:pt x="0" y="66915"/>
                  </a:lnTo>
                  <a:cubicBezTo>
                    <a:pt x="0" y="29959"/>
                    <a:pt x="29959" y="0"/>
                    <a:pt x="66915" y="0"/>
                  </a:cubicBezTo>
                  <a:close/>
                </a:path>
              </a:pathLst>
            </a:custGeom>
            <a:solidFill>
              <a:srgbClr val="000000">
                <a:alpha val="0"/>
              </a:srgbClr>
            </a:solidFill>
            <a:ln w="28575" cap="rnd">
              <a:solidFill>
                <a:srgbClr val="000000"/>
              </a:solidFill>
              <a:prstDash val="solid"/>
              <a:round/>
            </a:ln>
          </p:spPr>
        </p:sp>
        <p:sp>
          <p:nvSpPr>
            <p:cNvPr name="TextBox 10" id="10"/>
            <p:cNvSpPr txBox="true"/>
            <p:nvPr/>
          </p:nvSpPr>
          <p:spPr>
            <a:xfrm>
              <a:off x="0" y="-47625"/>
              <a:ext cx="1980679" cy="181056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695745" y="811125"/>
            <a:ext cx="1320565" cy="8773472"/>
            <a:chOff x="0" y="0"/>
            <a:chExt cx="1760754" cy="11697962"/>
          </a:xfrm>
        </p:grpSpPr>
        <p:sp>
          <p:nvSpPr>
            <p:cNvPr name="Freeform 12" id="12"/>
            <p:cNvSpPr/>
            <p:nvPr/>
          </p:nvSpPr>
          <p:spPr>
            <a:xfrm flipH="false" flipV="false" rot="0">
              <a:off x="293191" y="0"/>
              <a:ext cx="1467563" cy="11697962"/>
            </a:xfrm>
            <a:custGeom>
              <a:avLst/>
              <a:gdLst/>
              <a:ahLst/>
              <a:cxnLst/>
              <a:rect r="r" b="b" t="t" l="l"/>
              <a:pathLst>
                <a:path h="11697962" w="1467563">
                  <a:moveTo>
                    <a:pt x="0" y="0"/>
                  </a:moveTo>
                  <a:lnTo>
                    <a:pt x="1467563" y="0"/>
                  </a:lnTo>
                  <a:lnTo>
                    <a:pt x="1467563" y="11697962"/>
                  </a:lnTo>
                  <a:lnTo>
                    <a:pt x="0" y="116979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true" flipV="false" rot="0">
              <a:off x="0" y="0"/>
              <a:ext cx="1467563" cy="11697962"/>
            </a:xfrm>
            <a:custGeom>
              <a:avLst/>
              <a:gdLst/>
              <a:ahLst/>
              <a:cxnLst/>
              <a:rect r="r" b="b" t="t" l="l"/>
              <a:pathLst>
                <a:path h="11697962" w="1467563">
                  <a:moveTo>
                    <a:pt x="1467563" y="0"/>
                  </a:moveTo>
                  <a:lnTo>
                    <a:pt x="0" y="0"/>
                  </a:lnTo>
                  <a:lnTo>
                    <a:pt x="0" y="11697962"/>
                  </a:lnTo>
                  <a:lnTo>
                    <a:pt x="1467563" y="11697962"/>
                  </a:lnTo>
                  <a:lnTo>
                    <a:pt x="146756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4" id="14"/>
          <p:cNvSpPr/>
          <p:nvPr/>
        </p:nvSpPr>
        <p:spPr>
          <a:xfrm flipH="false" flipV="false" rot="0">
            <a:off x="1162487" y="1542243"/>
            <a:ext cx="6041127" cy="1537741"/>
          </a:xfrm>
          <a:custGeom>
            <a:avLst/>
            <a:gdLst/>
            <a:ahLst/>
            <a:cxnLst/>
            <a:rect r="r" b="b" t="t" l="l"/>
            <a:pathLst>
              <a:path h="1537741" w="6041127">
                <a:moveTo>
                  <a:pt x="0" y="0"/>
                </a:moveTo>
                <a:lnTo>
                  <a:pt x="6041127" y="0"/>
                </a:lnTo>
                <a:lnTo>
                  <a:pt x="6041127" y="1537741"/>
                </a:lnTo>
                <a:lnTo>
                  <a:pt x="0" y="15377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1024453" y="1626995"/>
            <a:ext cx="6041127" cy="1537741"/>
          </a:xfrm>
          <a:custGeom>
            <a:avLst/>
            <a:gdLst/>
            <a:ahLst/>
            <a:cxnLst/>
            <a:rect r="r" b="b" t="t" l="l"/>
            <a:pathLst>
              <a:path h="1537741" w="6041127">
                <a:moveTo>
                  <a:pt x="0" y="0"/>
                </a:moveTo>
                <a:lnTo>
                  <a:pt x="6041127" y="0"/>
                </a:lnTo>
                <a:lnTo>
                  <a:pt x="6041127" y="1537741"/>
                </a:lnTo>
                <a:lnTo>
                  <a:pt x="0" y="15377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2622763">
            <a:off x="6574698" y="1133415"/>
            <a:ext cx="411875" cy="1390303"/>
            <a:chOff x="0" y="0"/>
            <a:chExt cx="108477" cy="366170"/>
          </a:xfrm>
        </p:grpSpPr>
        <p:sp>
          <p:nvSpPr>
            <p:cNvPr name="Freeform 17" id="17"/>
            <p:cNvSpPr/>
            <p:nvPr/>
          </p:nvSpPr>
          <p:spPr>
            <a:xfrm flipH="false" flipV="false" rot="0">
              <a:off x="0" y="0"/>
              <a:ext cx="108477" cy="366170"/>
            </a:xfrm>
            <a:custGeom>
              <a:avLst/>
              <a:gdLst/>
              <a:ahLst/>
              <a:cxnLst/>
              <a:rect r="r" b="b" t="t" l="l"/>
              <a:pathLst>
                <a:path h="366170" w="108477">
                  <a:moveTo>
                    <a:pt x="0" y="0"/>
                  </a:moveTo>
                  <a:lnTo>
                    <a:pt x="108477" y="0"/>
                  </a:lnTo>
                  <a:lnTo>
                    <a:pt x="108477" y="366170"/>
                  </a:lnTo>
                  <a:lnTo>
                    <a:pt x="0" y="366170"/>
                  </a:lnTo>
                  <a:close/>
                </a:path>
              </a:pathLst>
            </a:custGeom>
            <a:solidFill>
              <a:srgbClr val="373737">
                <a:alpha val="27843"/>
              </a:srgbClr>
            </a:solidFill>
          </p:spPr>
        </p:sp>
        <p:sp>
          <p:nvSpPr>
            <p:cNvPr name="TextBox 18" id="18"/>
            <p:cNvSpPr txBox="true"/>
            <p:nvPr/>
          </p:nvSpPr>
          <p:spPr>
            <a:xfrm>
              <a:off x="0" y="-47625"/>
              <a:ext cx="108477" cy="413795"/>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444756" y="1782159"/>
            <a:ext cx="5476589" cy="953135"/>
          </a:xfrm>
          <a:prstGeom prst="rect">
            <a:avLst/>
          </a:prstGeom>
        </p:spPr>
        <p:txBody>
          <a:bodyPr anchor="t" rtlCol="false" tIns="0" lIns="0" bIns="0" rIns="0">
            <a:spAutoFit/>
          </a:bodyPr>
          <a:lstStyle/>
          <a:p>
            <a:pPr algn="ctr">
              <a:lnSpc>
                <a:spcPts val="7840"/>
              </a:lnSpc>
            </a:pPr>
            <a:r>
              <a:rPr lang="en-US" sz="5600">
                <a:solidFill>
                  <a:srgbClr val="373737"/>
                </a:solidFill>
                <a:latin typeface="Paytone One"/>
              </a:rPr>
              <a:t>SCALING DATA</a:t>
            </a:r>
          </a:p>
        </p:txBody>
      </p:sp>
      <p:sp>
        <p:nvSpPr>
          <p:cNvPr name="TextBox 20" id="20"/>
          <p:cNvSpPr txBox="true"/>
          <p:nvPr/>
        </p:nvSpPr>
        <p:spPr>
          <a:xfrm rot="0">
            <a:off x="11306722" y="1782159"/>
            <a:ext cx="5476589" cy="953135"/>
          </a:xfrm>
          <a:prstGeom prst="rect">
            <a:avLst/>
          </a:prstGeom>
        </p:spPr>
        <p:txBody>
          <a:bodyPr anchor="t" rtlCol="false" tIns="0" lIns="0" bIns="0" rIns="0">
            <a:spAutoFit/>
          </a:bodyPr>
          <a:lstStyle/>
          <a:p>
            <a:pPr algn="ctr">
              <a:lnSpc>
                <a:spcPts val="7840"/>
              </a:lnSpc>
            </a:pPr>
            <a:r>
              <a:rPr lang="en-US" sz="5600">
                <a:solidFill>
                  <a:srgbClr val="373737"/>
                </a:solidFill>
                <a:latin typeface="Paytone One"/>
              </a:rPr>
              <a:t>MISSING DATA</a:t>
            </a:r>
          </a:p>
        </p:txBody>
      </p:sp>
      <p:grpSp>
        <p:nvGrpSpPr>
          <p:cNvPr name="Group 21" id="21"/>
          <p:cNvGrpSpPr/>
          <p:nvPr/>
        </p:nvGrpSpPr>
        <p:grpSpPr>
          <a:xfrm rot="-7583812">
            <a:off x="1504506" y="1133415"/>
            <a:ext cx="411875" cy="1390303"/>
            <a:chOff x="0" y="0"/>
            <a:chExt cx="108477" cy="366170"/>
          </a:xfrm>
        </p:grpSpPr>
        <p:sp>
          <p:nvSpPr>
            <p:cNvPr name="Freeform 22" id="22"/>
            <p:cNvSpPr/>
            <p:nvPr/>
          </p:nvSpPr>
          <p:spPr>
            <a:xfrm flipH="false" flipV="false" rot="0">
              <a:off x="0" y="0"/>
              <a:ext cx="108477" cy="366170"/>
            </a:xfrm>
            <a:custGeom>
              <a:avLst/>
              <a:gdLst/>
              <a:ahLst/>
              <a:cxnLst/>
              <a:rect r="r" b="b" t="t" l="l"/>
              <a:pathLst>
                <a:path h="366170" w="108477">
                  <a:moveTo>
                    <a:pt x="0" y="0"/>
                  </a:moveTo>
                  <a:lnTo>
                    <a:pt x="108477" y="0"/>
                  </a:lnTo>
                  <a:lnTo>
                    <a:pt x="108477" y="366170"/>
                  </a:lnTo>
                  <a:lnTo>
                    <a:pt x="0" y="366170"/>
                  </a:lnTo>
                  <a:close/>
                </a:path>
              </a:pathLst>
            </a:custGeom>
            <a:solidFill>
              <a:srgbClr val="373737">
                <a:alpha val="27843"/>
              </a:srgbClr>
            </a:solidFill>
          </p:spPr>
        </p:sp>
        <p:sp>
          <p:nvSpPr>
            <p:cNvPr name="TextBox 23" id="23"/>
            <p:cNvSpPr txBox="true"/>
            <p:nvPr/>
          </p:nvSpPr>
          <p:spPr>
            <a:xfrm>
              <a:off x="0" y="-47625"/>
              <a:ext cx="108477" cy="413795"/>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2622763">
            <a:off x="16424128" y="1199942"/>
            <a:ext cx="411875" cy="1390303"/>
            <a:chOff x="0" y="0"/>
            <a:chExt cx="108477" cy="366170"/>
          </a:xfrm>
        </p:grpSpPr>
        <p:sp>
          <p:nvSpPr>
            <p:cNvPr name="Freeform 25" id="25"/>
            <p:cNvSpPr/>
            <p:nvPr/>
          </p:nvSpPr>
          <p:spPr>
            <a:xfrm flipH="false" flipV="false" rot="0">
              <a:off x="0" y="0"/>
              <a:ext cx="108477" cy="366170"/>
            </a:xfrm>
            <a:custGeom>
              <a:avLst/>
              <a:gdLst/>
              <a:ahLst/>
              <a:cxnLst/>
              <a:rect r="r" b="b" t="t" l="l"/>
              <a:pathLst>
                <a:path h="366170" w="108477">
                  <a:moveTo>
                    <a:pt x="0" y="0"/>
                  </a:moveTo>
                  <a:lnTo>
                    <a:pt x="108477" y="0"/>
                  </a:lnTo>
                  <a:lnTo>
                    <a:pt x="108477" y="366170"/>
                  </a:lnTo>
                  <a:lnTo>
                    <a:pt x="0" y="366170"/>
                  </a:lnTo>
                  <a:close/>
                </a:path>
              </a:pathLst>
            </a:custGeom>
            <a:solidFill>
              <a:srgbClr val="373737">
                <a:alpha val="27843"/>
              </a:srgbClr>
            </a:solidFill>
          </p:spPr>
        </p:sp>
        <p:sp>
          <p:nvSpPr>
            <p:cNvPr name="TextBox 26" id="26"/>
            <p:cNvSpPr txBox="true"/>
            <p:nvPr/>
          </p:nvSpPr>
          <p:spPr>
            <a:xfrm>
              <a:off x="0" y="-47625"/>
              <a:ext cx="108477" cy="413795"/>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7583812">
            <a:off x="11353936" y="1199942"/>
            <a:ext cx="411875" cy="1390303"/>
            <a:chOff x="0" y="0"/>
            <a:chExt cx="108477" cy="366170"/>
          </a:xfrm>
        </p:grpSpPr>
        <p:sp>
          <p:nvSpPr>
            <p:cNvPr name="Freeform 28" id="28"/>
            <p:cNvSpPr/>
            <p:nvPr/>
          </p:nvSpPr>
          <p:spPr>
            <a:xfrm flipH="false" flipV="false" rot="0">
              <a:off x="0" y="0"/>
              <a:ext cx="108477" cy="366170"/>
            </a:xfrm>
            <a:custGeom>
              <a:avLst/>
              <a:gdLst/>
              <a:ahLst/>
              <a:cxnLst/>
              <a:rect r="r" b="b" t="t" l="l"/>
              <a:pathLst>
                <a:path h="366170" w="108477">
                  <a:moveTo>
                    <a:pt x="0" y="0"/>
                  </a:moveTo>
                  <a:lnTo>
                    <a:pt x="108477" y="0"/>
                  </a:lnTo>
                  <a:lnTo>
                    <a:pt x="108477" y="366170"/>
                  </a:lnTo>
                  <a:lnTo>
                    <a:pt x="0" y="366170"/>
                  </a:lnTo>
                  <a:close/>
                </a:path>
              </a:pathLst>
            </a:custGeom>
            <a:solidFill>
              <a:srgbClr val="373737">
                <a:alpha val="27843"/>
              </a:srgbClr>
            </a:solidFill>
          </p:spPr>
        </p:sp>
        <p:sp>
          <p:nvSpPr>
            <p:cNvPr name="TextBox 29" id="29"/>
            <p:cNvSpPr txBox="true"/>
            <p:nvPr/>
          </p:nvSpPr>
          <p:spPr>
            <a:xfrm>
              <a:off x="0" y="-47625"/>
              <a:ext cx="108477" cy="413795"/>
            </a:xfrm>
            <a:prstGeom prst="rect">
              <a:avLst/>
            </a:prstGeom>
          </p:spPr>
          <p:txBody>
            <a:bodyPr anchor="ctr" rtlCol="false" tIns="50800" lIns="50800" bIns="50800" rIns="50800"/>
            <a:lstStyle/>
            <a:p>
              <a:pPr algn="ctr">
                <a:lnSpc>
                  <a:spcPts val="2659"/>
                </a:lnSpc>
              </a:pPr>
            </a:p>
          </p:txBody>
        </p:sp>
      </p:grpSp>
      <p:sp>
        <p:nvSpPr>
          <p:cNvPr name="Freeform 30" id="30"/>
          <p:cNvSpPr/>
          <p:nvPr/>
        </p:nvSpPr>
        <p:spPr>
          <a:xfrm flipH="false" flipV="false" rot="0">
            <a:off x="17382541" y="9026239"/>
            <a:ext cx="1074226" cy="1411135"/>
          </a:xfrm>
          <a:custGeom>
            <a:avLst/>
            <a:gdLst/>
            <a:ahLst/>
            <a:cxnLst/>
            <a:rect r="r" b="b" t="t" l="l"/>
            <a:pathLst>
              <a:path h="1411135" w="1074226">
                <a:moveTo>
                  <a:pt x="0" y="0"/>
                </a:moveTo>
                <a:lnTo>
                  <a:pt x="1074226" y="0"/>
                </a:lnTo>
                <a:lnTo>
                  <a:pt x="1074226" y="1411134"/>
                </a:lnTo>
                <a:lnTo>
                  <a:pt x="0" y="14111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0">
            <a:off x="6096942" y="8892767"/>
            <a:ext cx="2598803" cy="1544607"/>
          </a:xfrm>
          <a:custGeom>
            <a:avLst/>
            <a:gdLst/>
            <a:ahLst/>
            <a:cxnLst/>
            <a:rect r="r" b="b" t="t" l="l"/>
            <a:pathLst>
              <a:path h="1544607" w="2598803">
                <a:moveTo>
                  <a:pt x="0" y="0"/>
                </a:moveTo>
                <a:lnTo>
                  <a:pt x="2598803" y="0"/>
                </a:lnTo>
                <a:lnTo>
                  <a:pt x="2598803" y="1544606"/>
                </a:lnTo>
                <a:lnTo>
                  <a:pt x="0" y="15446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0">
            <a:off x="14699694" y="7448864"/>
            <a:ext cx="2781804" cy="1577375"/>
          </a:xfrm>
          <a:custGeom>
            <a:avLst/>
            <a:gdLst/>
            <a:ahLst/>
            <a:cxnLst/>
            <a:rect r="r" b="b" t="t" l="l"/>
            <a:pathLst>
              <a:path h="1577375" w="2781804">
                <a:moveTo>
                  <a:pt x="0" y="0"/>
                </a:moveTo>
                <a:lnTo>
                  <a:pt x="2781804" y="0"/>
                </a:lnTo>
                <a:lnTo>
                  <a:pt x="2781804" y="1577375"/>
                </a:lnTo>
                <a:lnTo>
                  <a:pt x="0" y="1577375"/>
                </a:lnTo>
                <a:lnTo>
                  <a:pt x="0" y="0"/>
                </a:lnTo>
                <a:close/>
              </a:path>
            </a:pathLst>
          </a:custGeom>
          <a:blipFill>
            <a:blip r:embed="rId10"/>
            <a:stretch>
              <a:fillRect l="0" t="0" r="0" b="0"/>
            </a:stretch>
          </a:blipFill>
        </p:spPr>
      </p:sp>
      <p:sp>
        <p:nvSpPr>
          <p:cNvPr name="Freeform 33" id="33"/>
          <p:cNvSpPr/>
          <p:nvPr/>
        </p:nvSpPr>
        <p:spPr>
          <a:xfrm flipH="false" flipV="false" rot="0">
            <a:off x="10492685" y="7796751"/>
            <a:ext cx="3962505" cy="1229487"/>
          </a:xfrm>
          <a:custGeom>
            <a:avLst/>
            <a:gdLst/>
            <a:ahLst/>
            <a:cxnLst/>
            <a:rect r="r" b="b" t="t" l="l"/>
            <a:pathLst>
              <a:path h="1229487" w="3962505">
                <a:moveTo>
                  <a:pt x="0" y="0"/>
                </a:moveTo>
                <a:lnTo>
                  <a:pt x="3962505" y="0"/>
                </a:lnTo>
                <a:lnTo>
                  <a:pt x="3962505" y="1229488"/>
                </a:lnTo>
                <a:lnTo>
                  <a:pt x="0" y="1229488"/>
                </a:lnTo>
                <a:lnTo>
                  <a:pt x="0" y="0"/>
                </a:lnTo>
                <a:close/>
              </a:path>
            </a:pathLst>
          </a:custGeom>
          <a:blipFill>
            <a:blip r:embed="rId11"/>
            <a:stretch>
              <a:fillRect l="0" t="0" r="0" b="0"/>
            </a:stretch>
          </a:blipFill>
          <a:ln w="19050" cap="sq">
            <a:solidFill>
              <a:srgbClr val="8371B4"/>
            </a:solidFill>
            <a:prstDash val="sysDot"/>
            <a:miter/>
          </a:ln>
        </p:spPr>
      </p:sp>
      <p:sp>
        <p:nvSpPr>
          <p:cNvPr name="Freeform 34" id="34"/>
          <p:cNvSpPr/>
          <p:nvPr/>
        </p:nvSpPr>
        <p:spPr>
          <a:xfrm flipH="false" flipV="false" rot="0">
            <a:off x="1039718" y="6382285"/>
            <a:ext cx="6286664" cy="2510482"/>
          </a:xfrm>
          <a:custGeom>
            <a:avLst/>
            <a:gdLst/>
            <a:ahLst/>
            <a:cxnLst/>
            <a:rect r="r" b="b" t="t" l="l"/>
            <a:pathLst>
              <a:path h="2510482" w="6286664">
                <a:moveTo>
                  <a:pt x="0" y="0"/>
                </a:moveTo>
                <a:lnTo>
                  <a:pt x="6286664" y="0"/>
                </a:lnTo>
                <a:lnTo>
                  <a:pt x="6286664" y="2510482"/>
                </a:lnTo>
                <a:lnTo>
                  <a:pt x="0" y="2510482"/>
                </a:lnTo>
                <a:lnTo>
                  <a:pt x="0" y="0"/>
                </a:lnTo>
                <a:close/>
              </a:path>
            </a:pathLst>
          </a:custGeom>
          <a:blipFill>
            <a:blip r:embed="rId12"/>
            <a:stretch>
              <a:fillRect l="0" t="0" r="0" b="0"/>
            </a:stretch>
          </a:blipFill>
          <a:ln w="19050" cap="sq">
            <a:solidFill>
              <a:srgbClr val="8371B4"/>
            </a:solidFill>
            <a:prstDash val="sysDot"/>
            <a:miter/>
          </a:ln>
        </p:spPr>
      </p:sp>
      <p:sp>
        <p:nvSpPr>
          <p:cNvPr name="TextBox 35" id="35"/>
          <p:cNvSpPr txBox="true"/>
          <p:nvPr/>
        </p:nvSpPr>
        <p:spPr>
          <a:xfrm rot="0">
            <a:off x="10546587" y="6071235"/>
            <a:ext cx="6712713" cy="1186815"/>
          </a:xfrm>
          <a:prstGeom prst="rect">
            <a:avLst/>
          </a:prstGeom>
        </p:spPr>
        <p:txBody>
          <a:bodyPr anchor="t" rtlCol="false" tIns="0" lIns="0" bIns="0" rIns="0">
            <a:spAutoFit/>
          </a:bodyPr>
          <a:lstStyle/>
          <a:p>
            <a:pPr>
              <a:lnSpc>
                <a:spcPts val="3150"/>
              </a:lnSpc>
            </a:pPr>
            <a:r>
              <a:rPr lang="en-US" sz="2100" spc="105">
                <a:solidFill>
                  <a:srgbClr val="737373"/>
                </a:solidFill>
                <a:latin typeface="Coming Soon"/>
              </a:rPr>
              <a:t>Note:</a:t>
            </a:r>
          </a:p>
          <a:p>
            <a:pPr>
              <a:lnSpc>
                <a:spcPts val="3150"/>
              </a:lnSpc>
            </a:pPr>
            <a:r>
              <a:rPr lang="en-US" sz="2100" spc="105">
                <a:solidFill>
                  <a:srgbClr val="737373"/>
                </a:solidFill>
                <a:latin typeface="Coming Soon"/>
              </a:rPr>
              <a:t>Since there is little correlation with the features,  </a:t>
            </a:r>
          </a:p>
          <a:p>
            <a:pPr>
              <a:lnSpc>
                <a:spcPts val="3150"/>
              </a:lnSpc>
            </a:pPr>
            <a:r>
              <a:rPr lang="en-US" sz="2100" spc="105">
                <a:solidFill>
                  <a:srgbClr val="737373"/>
                </a:solidFill>
                <a:latin typeface="Coming Soon"/>
              </a:rPr>
              <a:t>IterativeImputer or KNNImputer is Useless.</a:t>
            </a:r>
          </a:p>
        </p:txBody>
      </p:sp>
      <p:sp>
        <p:nvSpPr>
          <p:cNvPr name="TextBox 36" id="36"/>
          <p:cNvSpPr txBox="true"/>
          <p:nvPr/>
        </p:nvSpPr>
        <p:spPr>
          <a:xfrm rot="0">
            <a:off x="12829507" y="3406094"/>
            <a:ext cx="2431019" cy="425196"/>
          </a:xfrm>
          <a:prstGeom prst="rect">
            <a:avLst/>
          </a:prstGeom>
        </p:spPr>
        <p:txBody>
          <a:bodyPr anchor="t" rtlCol="false" tIns="0" lIns="0" bIns="0" rIns="0">
            <a:spAutoFit/>
          </a:bodyPr>
          <a:lstStyle/>
          <a:p>
            <a:pPr algn="ctr">
              <a:lnSpc>
                <a:spcPts val="2772"/>
              </a:lnSpc>
            </a:pPr>
            <a:r>
              <a:rPr lang="en-US" sz="3600">
                <a:solidFill>
                  <a:srgbClr val="8371B4"/>
                </a:solidFill>
                <a:latin typeface="Childos Arabic Semi-Bold"/>
              </a:rPr>
              <a:t>NA values</a:t>
            </a:r>
          </a:p>
        </p:txBody>
      </p:sp>
      <p:sp>
        <p:nvSpPr>
          <p:cNvPr name="TextBox 37" id="37"/>
          <p:cNvSpPr txBox="true"/>
          <p:nvPr/>
        </p:nvSpPr>
        <p:spPr>
          <a:xfrm rot="0">
            <a:off x="10627043" y="4082415"/>
            <a:ext cx="6975650" cy="2055495"/>
          </a:xfrm>
          <a:prstGeom prst="rect">
            <a:avLst/>
          </a:prstGeom>
        </p:spPr>
        <p:txBody>
          <a:bodyPr anchor="t" rtlCol="false" tIns="0" lIns="0" bIns="0" rIns="0">
            <a:spAutoFit/>
          </a:bodyPr>
          <a:lstStyle/>
          <a:p>
            <a:pPr>
              <a:lnSpc>
                <a:spcPts val="2700"/>
              </a:lnSpc>
            </a:pPr>
            <a:r>
              <a:rPr lang="en-US" sz="1800" spc="89">
                <a:solidFill>
                  <a:srgbClr val="8371B4"/>
                </a:solidFill>
                <a:latin typeface="Coming Soon"/>
              </a:rPr>
              <a:t>How to Handle:</a:t>
            </a:r>
          </a:p>
          <a:p>
            <a:pPr marL="388620" indent="-194310" lvl="1">
              <a:lnSpc>
                <a:spcPts val="2700"/>
              </a:lnSpc>
              <a:buFont typeface="Arial"/>
              <a:buChar char="•"/>
            </a:pPr>
            <a:r>
              <a:rPr lang="en-US" sz="1800" spc="89">
                <a:solidFill>
                  <a:srgbClr val="8371B4"/>
                </a:solidFill>
                <a:latin typeface="Coming Soon"/>
              </a:rPr>
              <a:t>drop    df.dropna(subset=)</a:t>
            </a:r>
          </a:p>
          <a:p>
            <a:pPr marL="388620" indent="-194310" lvl="1">
              <a:lnSpc>
                <a:spcPts val="2700"/>
              </a:lnSpc>
              <a:buFont typeface="Arial"/>
              <a:buChar char="•"/>
            </a:pPr>
            <a:r>
              <a:rPr lang="en-US" sz="1800" spc="89">
                <a:solidFill>
                  <a:srgbClr val="8371B4"/>
                </a:solidFill>
                <a:latin typeface="Coming Soon"/>
              </a:rPr>
              <a:t>Imputation - replace with educated guesses</a:t>
            </a:r>
          </a:p>
          <a:p>
            <a:pPr marL="777240" indent="-259080" lvl="2">
              <a:lnSpc>
                <a:spcPts val="2700"/>
              </a:lnSpc>
              <a:buFont typeface="Arial"/>
              <a:buChar char="⚬"/>
            </a:pPr>
            <a:r>
              <a:rPr lang="en-US" sz="1800" spc="89">
                <a:solidFill>
                  <a:srgbClr val="8371B4"/>
                </a:solidFill>
                <a:latin typeface="Coming Soon"/>
              </a:rPr>
              <a:t>SimpleImputer: mean | median | mode</a:t>
            </a:r>
          </a:p>
          <a:p>
            <a:pPr marL="777240" indent="-259080" lvl="2">
              <a:lnSpc>
                <a:spcPts val="2700"/>
              </a:lnSpc>
              <a:buFont typeface="Arial"/>
              <a:buChar char="⚬"/>
            </a:pPr>
            <a:r>
              <a:rPr lang="en-US" sz="1800" spc="89">
                <a:solidFill>
                  <a:srgbClr val="8371B4"/>
                </a:solidFill>
                <a:latin typeface="Coming Soon"/>
              </a:rPr>
              <a:t>IterativeImputer: creates Regression model to guess</a:t>
            </a:r>
          </a:p>
          <a:p>
            <a:pPr marL="777240" indent="-259080" lvl="2">
              <a:lnSpc>
                <a:spcPts val="2700"/>
              </a:lnSpc>
              <a:buFont typeface="Arial"/>
              <a:buChar char="⚬"/>
            </a:pPr>
            <a:r>
              <a:rPr lang="en-US" sz="1800" spc="89">
                <a:solidFill>
                  <a:srgbClr val="8371B4"/>
                </a:solidFill>
                <a:latin typeface="Coming Soon"/>
              </a:rPr>
              <a:t>KNNImputer: take nearest features thats not NA</a:t>
            </a:r>
          </a:p>
        </p:txBody>
      </p:sp>
      <p:sp>
        <p:nvSpPr>
          <p:cNvPr name="TextBox 38" id="38"/>
          <p:cNvSpPr txBox="true"/>
          <p:nvPr/>
        </p:nvSpPr>
        <p:spPr>
          <a:xfrm rot="0">
            <a:off x="1592650" y="3234644"/>
            <a:ext cx="5180801" cy="768096"/>
          </a:xfrm>
          <a:prstGeom prst="rect">
            <a:avLst/>
          </a:prstGeom>
        </p:spPr>
        <p:txBody>
          <a:bodyPr anchor="t" rtlCol="false" tIns="0" lIns="0" bIns="0" rIns="0">
            <a:spAutoFit/>
          </a:bodyPr>
          <a:lstStyle/>
          <a:p>
            <a:pPr algn="ctr">
              <a:lnSpc>
                <a:spcPts val="2772"/>
              </a:lnSpc>
            </a:pPr>
            <a:r>
              <a:rPr lang="en-US" sz="3600">
                <a:solidFill>
                  <a:srgbClr val="8371B4"/>
                </a:solidFill>
                <a:latin typeface="Childos Arabic Semi-Bold"/>
              </a:rPr>
              <a:t>Increasing | Decreasing values</a:t>
            </a:r>
          </a:p>
        </p:txBody>
      </p:sp>
      <p:sp>
        <p:nvSpPr>
          <p:cNvPr name="TextBox 39" id="39"/>
          <p:cNvSpPr txBox="true"/>
          <p:nvPr/>
        </p:nvSpPr>
        <p:spPr>
          <a:xfrm rot="0">
            <a:off x="749544" y="4082415"/>
            <a:ext cx="5616741" cy="2055495"/>
          </a:xfrm>
          <a:prstGeom prst="rect">
            <a:avLst/>
          </a:prstGeom>
        </p:spPr>
        <p:txBody>
          <a:bodyPr anchor="t" rtlCol="false" tIns="0" lIns="0" bIns="0" rIns="0">
            <a:spAutoFit/>
          </a:bodyPr>
          <a:lstStyle/>
          <a:p>
            <a:pPr>
              <a:lnSpc>
                <a:spcPts val="2700"/>
              </a:lnSpc>
            </a:pPr>
            <a:r>
              <a:rPr lang="en-US" sz="1800" spc="89">
                <a:solidFill>
                  <a:srgbClr val="8371B4"/>
                </a:solidFill>
                <a:latin typeface="Coming Soon"/>
              </a:rPr>
              <a:t>Methods</a:t>
            </a:r>
          </a:p>
          <a:p>
            <a:pPr marL="388620" indent="-194310" lvl="1">
              <a:lnSpc>
                <a:spcPts val="2700"/>
              </a:lnSpc>
              <a:buFont typeface="Arial"/>
              <a:buChar char="•"/>
            </a:pPr>
            <a:r>
              <a:rPr lang="en-US" sz="1800" spc="89">
                <a:solidFill>
                  <a:srgbClr val="8371B4"/>
                </a:solidFill>
                <a:latin typeface="Coming Soon"/>
              </a:rPr>
              <a:t>Standardization</a:t>
            </a:r>
          </a:p>
          <a:p>
            <a:pPr marL="777240" indent="-259080" lvl="2">
              <a:lnSpc>
                <a:spcPts val="2700"/>
              </a:lnSpc>
              <a:buFont typeface="Arial"/>
              <a:buChar char="⚬"/>
            </a:pPr>
            <a:r>
              <a:rPr lang="en-US" sz="1800" spc="89">
                <a:solidFill>
                  <a:srgbClr val="8371B4"/>
                </a:solidFill>
                <a:latin typeface="Coming Soon"/>
              </a:rPr>
              <a:t>the mean and divide by variance</a:t>
            </a:r>
          </a:p>
          <a:p>
            <a:pPr marL="777240" indent="-259080" lvl="2">
              <a:lnSpc>
                <a:spcPts val="2700"/>
              </a:lnSpc>
              <a:buFont typeface="Arial"/>
              <a:buChar char="⚬"/>
            </a:pPr>
            <a:r>
              <a:rPr lang="en-US" sz="1800" spc="89">
                <a:solidFill>
                  <a:srgbClr val="8371B4"/>
                </a:solidFill>
                <a:latin typeface="Coming Soon"/>
              </a:rPr>
              <a:t>features centered to 0 &amp; variance = 1</a:t>
            </a:r>
          </a:p>
          <a:p>
            <a:pPr marL="388620" indent="-194310" lvl="1">
              <a:lnSpc>
                <a:spcPts val="2700"/>
              </a:lnSpc>
              <a:buFont typeface="Arial"/>
              <a:buChar char="•"/>
            </a:pPr>
            <a:r>
              <a:rPr lang="en-US" sz="1800" spc="89">
                <a:solidFill>
                  <a:srgbClr val="8371B4"/>
                </a:solidFill>
                <a:latin typeface="Coming Soon"/>
              </a:rPr>
              <a:t>Normalization</a:t>
            </a:r>
          </a:p>
          <a:p>
            <a:pPr marL="777240" indent="-259080" lvl="2">
              <a:lnSpc>
                <a:spcPts val="2700"/>
              </a:lnSpc>
              <a:buFont typeface="Arial"/>
              <a:buChar char="⚬"/>
            </a:pPr>
            <a:r>
              <a:rPr lang="en-US" sz="1800" spc="89">
                <a:solidFill>
                  <a:srgbClr val="8371B4"/>
                </a:solidFill>
                <a:latin typeface="Coming Soon"/>
              </a:rPr>
              <a:t>data ranges from -1 to +1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7D7AAD"/>
        </a:solidFill>
      </p:bgPr>
    </p:bg>
    <p:spTree>
      <p:nvGrpSpPr>
        <p:cNvPr id="1" name=""/>
        <p:cNvGrpSpPr/>
        <p:nvPr/>
      </p:nvGrpSpPr>
      <p:grpSpPr>
        <a:xfrm>
          <a:off x="0" y="0"/>
          <a:ext cx="0" cy="0"/>
          <a:chOff x="0" y="0"/>
          <a:chExt cx="0" cy="0"/>
        </a:xfrm>
      </p:grpSpPr>
      <p:sp>
        <p:nvSpPr>
          <p:cNvPr name="Freeform 2" id="2"/>
          <p:cNvSpPr/>
          <p:nvPr/>
        </p:nvSpPr>
        <p:spPr>
          <a:xfrm flipH="false" flipV="false" rot="0">
            <a:off x="10300429" y="76254"/>
            <a:ext cx="10305738" cy="10287000"/>
          </a:xfrm>
          <a:custGeom>
            <a:avLst/>
            <a:gdLst/>
            <a:ahLst/>
            <a:cxnLst/>
            <a:rect r="r" b="b" t="t" l="l"/>
            <a:pathLst>
              <a:path h="10287000" w="10305738">
                <a:moveTo>
                  <a:pt x="0" y="0"/>
                </a:moveTo>
                <a:lnTo>
                  <a:pt x="10305737" y="0"/>
                </a:lnTo>
                <a:lnTo>
                  <a:pt x="10305737"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309" y="0"/>
            <a:ext cx="10305738" cy="10287000"/>
          </a:xfrm>
          <a:custGeom>
            <a:avLst/>
            <a:gdLst/>
            <a:ahLst/>
            <a:cxnLst/>
            <a:rect r="r" b="b" t="t" l="l"/>
            <a:pathLst>
              <a:path h="10287000" w="10305738">
                <a:moveTo>
                  <a:pt x="0" y="0"/>
                </a:moveTo>
                <a:lnTo>
                  <a:pt x="10305738" y="0"/>
                </a:lnTo>
                <a:lnTo>
                  <a:pt x="10305738"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169170" y="1223545"/>
            <a:ext cx="16705024" cy="11335649"/>
            <a:chOff x="0" y="0"/>
            <a:chExt cx="22273365" cy="15114199"/>
          </a:xfrm>
        </p:grpSpPr>
        <p:grpSp>
          <p:nvGrpSpPr>
            <p:cNvPr name="Group 5" id="5"/>
            <p:cNvGrpSpPr/>
            <p:nvPr/>
          </p:nvGrpSpPr>
          <p:grpSpPr>
            <a:xfrm rot="5150">
              <a:off x="434967" y="16345"/>
              <a:ext cx="21829158" cy="12351487"/>
              <a:chOff x="0" y="0"/>
              <a:chExt cx="4311932" cy="2439800"/>
            </a:xfrm>
          </p:grpSpPr>
          <p:sp>
            <p:nvSpPr>
              <p:cNvPr name="Freeform 6" id="6"/>
              <p:cNvSpPr/>
              <p:nvPr/>
            </p:nvSpPr>
            <p:spPr>
              <a:xfrm flipH="false" flipV="false" rot="0">
                <a:off x="0" y="0"/>
                <a:ext cx="4311933" cy="2439800"/>
              </a:xfrm>
              <a:custGeom>
                <a:avLst/>
                <a:gdLst/>
                <a:ahLst/>
                <a:cxnLst/>
                <a:rect r="r" b="b" t="t" l="l"/>
                <a:pathLst>
                  <a:path h="2439800" w="4311933">
                    <a:moveTo>
                      <a:pt x="0" y="0"/>
                    </a:moveTo>
                    <a:lnTo>
                      <a:pt x="4311933" y="0"/>
                    </a:lnTo>
                    <a:lnTo>
                      <a:pt x="4311933" y="2439800"/>
                    </a:lnTo>
                    <a:lnTo>
                      <a:pt x="0" y="2439800"/>
                    </a:lnTo>
                    <a:close/>
                  </a:path>
                </a:pathLst>
              </a:custGeom>
              <a:solidFill>
                <a:srgbClr val="FDC9C3"/>
              </a:solidFill>
            </p:spPr>
          </p:sp>
          <p:sp>
            <p:nvSpPr>
              <p:cNvPr name="TextBox 7" id="7"/>
              <p:cNvSpPr txBox="true"/>
              <p:nvPr/>
            </p:nvSpPr>
            <p:spPr>
              <a:xfrm>
                <a:off x="0" y="-47625"/>
                <a:ext cx="4311932" cy="24874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38085">
              <a:off x="19598061" y="1619054"/>
              <a:ext cx="1405813" cy="2808667"/>
              <a:chOff x="0" y="0"/>
              <a:chExt cx="277692" cy="554798"/>
            </a:xfrm>
          </p:grpSpPr>
          <p:sp>
            <p:nvSpPr>
              <p:cNvPr name="Freeform 9" id="9"/>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B6B4DD"/>
              </a:solidFill>
            </p:spPr>
          </p:sp>
          <p:sp>
            <p:nvSpPr>
              <p:cNvPr name="TextBox 10" id="10"/>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38085">
              <a:off x="19564703" y="4629958"/>
              <a:ext cx="1405813" cy="2808667"/>
              <a:chOff x="0" y="0"/>
              <a:chExt cx="277692" cy="554798"/>
            </a:xfrm>
          </p:grpSpPr>
          <p:sp>
            <p:nvSpPr>
              <p:cNvPr name="Freeform 12" id="12"/>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E692"/>
              </a:solidFill>
            </p:spPr>
          </p:sp>
          <p:sp>
            <p:nvSpPr>
              <p:cNvPr name="TextBox 13" id="13"/>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38085">
              <a:off x="19531346" y="7640861"/>
              <a:ext cx="1405813" cy="2808667"/>
              <a:chOff x="0" y="0"/>
              <a:chExt cx="277692" cy="554798"/>
            </a:xfrm>
          </p:grpSpPr>
          <p:sp>
            <p:nvSpPr>
              <p:cNvPr name="Freeform 15" id="15"/>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D8D3"/>
              </a:solidFill>
            </p:spPr>
          </p:sp>
          <p:sp>
            <p:nvSpPr>
              <p:cNvPr name="TextBox 16" id="16"/>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38085">
              <a:off x="19497988" y="10651764"/>
              <a:ext cx="1405813" cy="2808667"/>
              <a:chOff x="0" y="0"/>
              <a:chExt cx="277692" cy="554798"/>
            </a:xfrm>
          </p:grpSpPr>
          <p:sp>
            <p:nvSpPr>
              <p:cNvPr name="Freeform 18" id="18"/>
              <p:cNvSpPr/>
              <p:nvPr/>
            </p:nvSpPr>
            <p:spPr>
              <a:xfrm flipH="false" flipV="false" rot="0">
                <a:off x="0" y="0"/>
                <a:ext cx="277692" cy="554798"/>
              </a:xfrm>
              <a:custGeom>
                <a:avLst/>
                <a:gdLst/>
                <a:ahLst/>
                <a:cxnLst/>
                <a:rect r="r" b="b" t="t" l="l"/>
                <a:pathLst>
                  <a:path h="554798" w="277692">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D8EEFF"/>
              </a:solidFill>
            </p:spPr>
          </p:sp>
          <p:sp>
            <p:nvSpPr>
              <p:cNvPr name="TextBox 19" id="19"/>
              <p:cNvSpPr txBox="true"/>
              <p:nvPr/>
            </p:nvSpPr>
            <p:spPr>
              <a:xfrm>
                <a:off x="0" y="-47625"/>
                <a:ext cx="277692" cy="602423"/>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5338741">
              <a:off x="12741554" y="6106175"/>
              <a:ext cx="12797941" cy="3359460"/>
            </a:xfrm>
            <a:custGeom>
              <a:avLst/>
              <a:gdLst/>
              <a:ahLst/>
              <a:cxnLst/>
              <a:rect r="r" b="b" t="t" l="l"/>
              <a:pathLst>
                <a:path h="3359460" w="12797941">
                  <a:moveTo>
                    <a:pt x="0" y="0"/>
                  </a:moveTo>
                  <a:lnTo>
                    <a:pt x="12797941" y="0"/>
                  </a:lnTo>
                  <a:lnTo>
                    <a:pt x="12797941" y="3359459"/>
                  </a:lnTo>
                  <a:lnTo>
                    <a:pt x="0" y="3359459"/>
                  </a:lnTo>
                  <a:lnTo>
                    <a:pt x="0" y="0"/>
                  </a:lnTo>
                  <a:close/>
                </a:path>
              </a:pathLst>
            </a:custGeom>
            <a:blipFill>
              <a:blip r:embed="rId4"/>
              <a:stretch>
                <a:fillRect l="0" t="0" r="0" b="0"/>
              </a:stretch>
            </a:blipFill>
          </p:spPr>
        </p:sp>
        <p:grpSp>
          <p:nvGrpSpPr>
            <p:cNvPr name="Group 21" id="21"/>
            <p:cNvGrpSpPr/>
            <p:nvPr/>
          </p:nvGrpSpPr>
          <p:grpSpPr>
            <a:xfrm rot="19309">
              <a:off x="808106" y="530217"/>
              <a:ext cx="19217676" cy="12053027"/>
              <a:chOff x="0" y="0"/>
              <a:chExt cx="3796084" cy="2380845"/>
            </a:xfrm>
          </p:grpSpPr>
          <p:sp>
            <p:nvSpPr>
              <p:cNvPr name="Freeform 22" id="22"/>
              <p:cNvSpPr/>
              <p:nvPr/>
            </p:nvSpPr>
            <p:spPr>
              <a:xfrm flipH="false" flipV="false" rot="0">
                <a:off x="0" y="0"/>
                <a:ext cx="3796084" cy="2380845"/>
              </a:xfrm>
              <a:custGeom>
                <a:avLst/>
                <a:gdLst/>
                <a:ahLst/>
                <a:cxnLst/>
                <a:rect r="r" b="b" t="t" l="l"/>
                <a:pathLst>
                  <a:path h="2380845" w="3796084">
                    <a:moveTo>
                      <a:pt x="0" y="0"/>
                    </a:moveTo>
                    <a:lnTo>
                      <a:pt x="3796084" y="0"/>
                    </a:lnTo>
                    <a:lnTo>
                      <a:pt x="3796084" y="2380845"/>
                    </a:lnTo>
                    <a:lnTo>
                      <a:pt x="0" y="2380845"/>
                    </a:lnTo>
                    <a:close/>
                  </a:path>
                </a:pathLst>
              </a:custGeom>
              <a:solidFill>
                <a:srgbClr val="FFFFFF"/>
              </a:solidFill>
            </p:spPr>
          </p:sp>
          <p:sp>
            <p:nvSpPr>
              <p:cNvPr name="TextBox 23" id="23"/>
              <p:cNvSpPr txBox="true"/>
              <p:nvPr/>
            </p:nvSpPr>
            <p:spPr>
              <a:xfrm>
                <a:off x="0" y="-47625"/>
                <a:ext cx="3796084" cy="242847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0" y="1035743"/>
              <a:ext cx="1766206" cy="14078456"/>
            </a:xfrm>
            <a:custGeom>
              <a:avLst/>
              <a:gdLst/>
              <a:ahLst/>
              <a:cxnLst/>
              <a:rect r="r" b="b" t="t" l="l"/>
              <a:pathLst>
                <a:path h="14078456" w="1766206">
                  <a:moveTo>
                    <a:pt x="0" y="0"/>
                  </a:moveTo>
                  <a:lnTo>
                    <a:pt x="1766206" y="0"/>
                  </a:lnTo>
                  <a:lnTo>
                    <a:pt x="1766206" y="14078456"/>
                  </a:lnTo>
                  <a:lnTo>
                    <a:pt x="0" y="140784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25" id="25"/>
          <p:cNvSpPr/>
          <p:nvPr/>
        </p:nvSpPr>
        <p:spPr>
          <a:xfrm flipH="false" flipV="false" rot="0">
            <a:off x="12380563" y="4068612"/>
            <a:ext cx="2481752" cy="1439416"/>
          </a:xfrm>
          <a:custGeom>
            <a:avLst/>
            <a:gdLst/>
            <a:ahLst/>
            <a:cxnLst/>
            <a:rect r="r" b="b" t="t" l="l"/>
            <a:pathLst>
              <a:path h="1439416" w="2481752">
                <a:moveTo>
                  <a:pt x="0" y="0"/>
                </a:moveTo>
                <a:lnTo>
                  <a:pt x="2481752" y="0"/>
                </a:lnTo>
                <a:lnTo>
                  <a:pt x="2481752" y="1439416"/>
                </a:lnTo>
                <a:lnTo>
                  <a:pt x="0" y="14394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6" id="26"/>
          <p:cNvGrpSpPr/>
          <p:nvPr/>
        </p:nvGrpSpPr>
        <p:grpSpPr>
          <a:xfrm rot="0">
            <a:off x="2787940" y="4788320"/>
            <a:ext cx="8163853" cy="4999782"/>
            <a:chOff x="0" y="0"/>
            <a:chExt cx="2150150" cy="1316815"/>
          </a:xfrm>
        </p:grpSpPr>
        <p:sp>
          <p:nvSpPr>
            <p:cNvPr name="Freeform 27" id="27"/>
            <p:cNvSpPr/>
            <p:nvPr/>
          </p:nvSpPr>
          <p:spPr>
            <a:xfrm flipH="false" flipV="false" rot="0">
              <a:off x="0" y="0"/>
              <a:ext cx="2150151" cy="1316815"/>
            </a:xfrm>
            <a:custGeom>
              <a:avLst/>
              <a:gdLst/>
              <a:ahLst/>
              <a:cxnLst/>
              <a:rect r="r" b="b" t="t" l="l"/>
              <a:pathLst>
                <a:path h="1316815" w="2150151">
                  <a:moveTo>
                    <a:pt x="61641" y="0"/>
                  </a:moveTo>
                  <a:lnTo>
                    <a:pt x="2088510" y="0"/>
                  </a:lnTo>
                  <a:cubicBezTo>
                    <a:pt x="2104858" y="0"/>
                    <a:pt x="2120537" y="6494"/>
                    <a:pt x="2132096" y="18054"/>
                  </a:cubicBezTo>
                  <a:cubicBezTo>
                    <a:pt x="2143656" y="29614"/>
                    <a:pt x="2150151" y="45292"/>
                    <a:pt x="2150151" y="61641"/>
                  </a:cubicBezTo>
                  <a:lnTo>
                    <a:pt x="2150151" y="1255174"/>
                  </a:lnTo>
                  <a:cubicBezTo>
                    <a:pt x="2150151" y="1289218"/>
                    <a:pt x="2122553" y="1316815"/>
                    <a:pt x="2088510" y="1316815"/>
                  </a:cubicBezTo>
                  <a:lnTo>
                    <a:pt x="61641" y="1316815"/>
                  </a:lnTo>
                  <a:cubicBezTo>
                    <a:pt x="45292" y="1316815"/>
                    <a:pt x="29614" y="1310321"/>
                    <a:pt x="18054" y="1298761"/>
                  </a:cubicBezTo>
                  <a:cubicBezTo>
                    <a:pt x="6494" y="1287201"/>
                    <a:pt x="0" y="1271522"/>
                    <a:pt x="0" y="1255174"/>
                  </a:cubicBezTo>
                  <a:lnTo>
                    <a:pt x="0" y="61641"/>
                  </a:lnTo>
                  <a:cubicBezTo>
                    <a:pt x="0" y="45292"/>
                    <a:pt x="6494" y="29614"/>
                    <a:pt x="18054" y="18054"/>
                  </a:cubicBezTo>
                  <a:cubicBezTo>
                    <a:pt x="29614" y="6494"/>
                    <a:pt x="45292" y="0"/>
                    <a:pt x="61641" y="0"/>
                  </a:cubicBezTo>
                  <a:close/>
                </a:path>
              </a:pathLst>
            </a:custGeom>
            <a:solidFill>
              <a:srgbClr val="000000">
                <a:alpha val="0"/>
              </a:srgbClr>
            </a:solidFill>
            <a:ln w="28575" cap="rnd">
              <a:solidFill>
                <a:srgbClr val="000000"/>
              </a:solidFill>
              <a:prstDash val="solid"/>
              <a:round/>
            </a:ln>
          </p:spPr>
        </p:sp>
        <p:sp>
          <p:nvSpPr>
            <p:cNvPr name="TextBox 28" id="28"/>
            <p:cNvSpPr txBox="true"/>
            <p:nvPr/>
          </p:nvSpPr>
          <p:spPr>
            <a:xfrm>
              <a:off x="0" y="-47625"/>
              <a:ext cx="2150150" cy="136444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3329865" y="1612500"/>
            <a:ext cx="12383633" cy="1226820"/>
          </a:xfrm>
          <a:prstGeom prst="rect">
            <a:avLst/>
          </a:prstGeom>
        </p:spPr>
        <p:txBody>
          <a:bodyPr anchor="t" rtlCol="false" tIns="0" lIns="0" bIns="0" rIns="0">
            <a:spAutoFit/>
          </a:bodyPr>
          <a:lstStyle/>
          <a:p>
            <a:pPr algn="ctr">
              <a:lnSpc>
                <a:spcPts val="10080"/>
              </a:lnSpc>
            </a:pPr>
            <a:r>
              <a:rPr lang="en-US" sz="7200">
                <a:solidFill>
                  <a:srgbClr val="373737"/>
                </a:solidFill>
                <a:latin typeface="Paytone One"/>
              </a:rPr>
              <a:t>ORDINAL ENCODING</a:t>
            </a:r>
          </a:p>
        </p:txBody>
      </p:sp>
      <p:sp>
        <p:nvSpPr>
          <p:cNvPr name="Freeform 30" id="30"/>
          <p:cNvSpPr/>
          <p:nvPr/>
        </p:nvSpPr>
        <p:spPr>
          <a:xfrm flipH="false" flipV="false" rot="1361156">
            <a:off x="14409571" y="-16640"/>
            <a:ext cx="2466841" cy="2480370"/>
          </a:xfrm>
          <a:custGeom>
            <a:avLst/>
            <a:gdLst/>
            <a:ahLst/>
            <a:cxnLst/>
            <a:rect r="r" b="b" t="t" l="l"/>
            <a:pathLst>
              <a:path h="2480370" w="2466841">
                <a:moveTo>
                  <a:pt x="0" y="0"/>
                </a:moveTo>
                <a:lnTo>
                  <a:pt x="2466841" y="0"/>
                </a:lnTo>
                <a:lnTo>
                  <a:pt x="2466841" y="2480370"/>
                </a:lnTo>
                <a:lnTo>
                  <a:pt x="0" y="24803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1" id="31"/>
          <p:cNvSpPr/>
          <p:nvPr/>
        </p:nvSpPr>
        <p:spPr>
          <a:xfrm flipH="false" flipV="false" rot="0">
            <a:off x="11253897" y="8035971"/>
            <a:ext cx="4735084" cy="1452810"/>
          </a:xfrm>
          <a:custGeom>
            <a:avLst/>
            <a:gdLst/>
            <a:ahLst/>
            <a:cxnLst/>
            <a:rect r="r" b="b" t="t" l="l"/>
            <a:pathLst>
              <a:path h="1452810" w="4735084">
                <a:moveTo>
                  <a:pt x="0" y="0"/>
                </a:moveTo>
                <a:lnTo>
                  <a:pt x="4735084" y="0"/>
                </a:lnTo>
                <a:lnTo>
                  <a:pt x="4735084" y="1452810"/>
                </a:lnTo>
                <a:lnTo>
                  <a:pt x="0" y="1452810"/>
                </a:lnTo>
                <a:lnTo>
                  <a:pt x="0" y="0"/>
                </a:lnTo>
                <a:close/>
              </a:path>
            </a:pathLst>
          </a:custGeom>
          <a:blipFill>
            <a:blip r:embed="rId11"/>
            <a:stretch>
              <a:fillRect l="0" t="0" r="0" b="0"/>
            </a:stretch>
          </a:blipFill>
          <a:ln w="38100" cap="sq">
            <a:solidFill>
              <a:srgbClr val="8371B4"/>
            </a:solidFill>
            <a:prstDash val="sysDot"/>
            <a:miter/>
          </a:ln>
        </p:spPr>
      </p:sp>
      <p:sp>
        <p:nvSpPr>
          <p:cNvPr name="Freeform 32" id="32"/>
          <p:cNvSpPr/>
          <p:nvPr/>
        </p:nvSpPr>
        <p:spPr>
          <a:xfrm flipH="false" flipV="false" rot="0">
            <a:off x="3666857" y="7040040"/>
            <a:ext cx="6406018" cy="2448741"/>
          </a:xfrm>
          <a:custGeom>
            <a:avLst/>
            <a:gdLst/>
            <a:ahLst/>
            <a:cxnLst/>
            <a:rect r="r" b="b" t="t" l="l"/>
            <a:pathLst>
              <a:path h="2448741" w="6406018">
                <a:moveTo>
                  <a:pt x="0" y="0"/>
                </a:moveTo>
                <a:lnTo>
                  <a:pt x="6406018" y="0"/>
                </a:lnTo>
                <a:lnTo>
                  <a:pt x="6406018" y="2448741"/>
                </a:lnTo>
                <a:lnTo>
                  <a:pt x="0" y="2448741"/>
                </a:lnTo>
                <a:lnTo>
                  <a:pt x="0" y="0"/>
                </a:lnTo>
                <a:close/>
              </a:path>
            </a:pathLst>
          </a:custGeom>
          <a:blipFill>
            <a:blip r:embed="rId12"/>
            <a:stretch>
              <a:fillRect l="0" t="0" r="0" b="0"/>
            </a:stretch>
          </a:blipFill>
        </p:spPr>
      </p:sp>
      <p:sp>
        <p:nvSpPr>
          <p:cNvPr name="TextBox 33" id="33"/>
          <p:cNvSpPr txBox="true"/>
          <p:nvPr/>
        </p:nvSpPr>
        <p:spPr>
          <a:xfrm rot="0">
            <a:off x="12716857" y="4037508"/>
            <a:ext cx="1809164" cy="1330174"/>
          </a:xfrm>
          <a:prstGeom prst="rect">
            <a:avLst/>
          </a:prstGeom>
        </p:spPr>
        <p:txBody>
          <a:bodyPr anchor="t" rtlCol="false" tIns="0" lIns="0" bIns="0" rIns="0">
            <a:spAutoFit/>
          </a:bodyPr>
          <a:lstStyle/>
          <a:p>
            <a:pPr algn="ctr">
              <a:lnSpc>
                <a:spcPts val="10683"/>
              </a:lnSpc>
            </a:pPr>
            <a:r>
              <a:rPr lang="en-US" sz="7630">
                <a:solidFill>
                  <a:srgbClr val="373737"/>
                </a:solidFill>
                <a:ea typeface="Ahkio"/>
              </a:rPr>
              <a:t>😲</a:t>
            </a:r>
          </a:p>
        </p:txBody>
      </p:sp>
      <p:sp>
        <p:nvSpPr>
          <p:cNvPr name="TextBox 34" id="34"/>
          <p:cNvSpPr txBox="true"/>
          <p:nvPr/>
        </p:nvSpPr>
        <p:spPr>
          <a:xfrm rot="0">
            <a:off x="5992889" y="2965775"/>
            <a:ext cx="6302222" cy="969013"/>
          </a:xfrm>
          <a:prstGeom prst="rect">
            <a:avLst/>
          </a:prstGeom>
        </p:spPr>
        <p:txBody>
          <a:bodyPr anchor="t" rtlCol="false" tIns="0" lIns="0" bIns="0" rIns="0">
            <a:spAutoFit/>
          </a:bodyPr>
          <a:lstStyle/>
          <a:p>
            <a:pPr algn="ctr">
              <a:lnSpc>
                <a:spcPts val="3897"/>
              </a:lnSpc>
            </a:pPr>
            <a:r>
              <a:rPr lang="en-US" sz="2784">
                <a:solidFill>
                  <a:srgbClr val="373737"/>
                </a:solidFill>
                <a:latin typeface="Ahkio"/>
              </a:rPr>
              <a:t>the Transformation of discrete </a:t>
            </a:r>
          </a:p>
          <a:p>
            <a:pPr algn="ctr">
              <a:lnSpc>
                <a:spcPts val="3897"/>
              </a:lnSpc>
            </a:pPr>
            <a:r>
              <a:rPr lang="en-US" sz="2784">
                <a:solidFill>
                  <a:srgbClr val="373737"/>
                </a:solidFill>
                <a:latin typeface="Ahkio"/>
              </a:rPr>
              <a:t>(binary or multinominal) variables to Numeric.</a:t>
            </a:r>
          </a:p>
        </p:txBody>
      </p:sp>
      <p:sp>
        <p:nvSpPr>
          <p:cNvPr name="TextBox 35" id="35"/>
          <p:cNvSpPr txBox="true"/>
          <p:nvPr/>
        </p:nvSpPr>
        <p:spPr>
          <a:xfrm rot="0">
            <a:off x="3045857" y="5005419"/>
            <a:ext cx="7905936" cy="1749425"/>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Canva Sans"/>
              </a:rPr>
              <a:t>Categorical Data</a:t>
            </a:r>
          </a:p>
          <a:p>
            <a:pPr algn="l" marL="496571" indent="-248285" lvl="1">
              <a:lnSpc>
                <a:spcPts val="3220"/>
              </a:lnSpc>
              <a:spcBef>
                <a:spcPct val="0"/>
              </a:spcBef>
              <a:buFont typeface="Arial"/>
              <a:buChar char="•"/>
            </a:pPr>
            <a:r>
              <a:rPr lang="en-US" sz="2300" u="none">
                <a:solidFill>
                  <a:srgbClr val="000000"/>
                </a:solidFill>
                <a:latin typeface="Canva Sans"/>
              </a:rPr>
              <a:t>Gender </a:t>
            </a:r>
          </a:p>
          <a:p>
            <a:pPr algn="l" marL="993141" indent="-331047" lvl="2">
              <a:lnSpc>
                <a:spcPts val="3220"/>
              </a:lnSpc>
              <a:spcBef>
                <a:spcPct val="0"/>
              </a:spcBef>
              <a:buFont typeface="Arial"/>
              <a:buChar char="⚬"/>
            </a:pPr>
            <a:r>
              <a:rPr lang="en-US" sz="2300" u="none">
                <a:solidFill>
                  <a:srgbClr val="000000"/>
                </a:solidFill>
                <a:latin typeface="Canva Sans"/>
              </a:rPr>
              <a:t> [ Agender | Bigender | Female | Genderfluid]                       [ Genderqueer | Male | Non-binary | Polygender]</a:t>
            </a:r>
          </a:p>
        </p:txBody>
      </p:sp>
      <p:sp>
        <p:nvSpPr>
          <p:cNvPr name="TextBox 36" id="36"/>
          <p:cNvSpPr txBox="true"/>
          <p:nvPr/>
        </p:nvSpPr>
        <p:spPr>
          <a:xfrm rot="0">
            <a:off x="12176946" y="5628989"/>
            <a:ext cx="2685370" cy="2213610"/>
          </a:xfrm>
          <a:prstGeom prst="rect">
            <a:avLst/>
          </a:prstGeom>
        </p:spPr>
        <p:txBody>
          <a:bodyPr anchor="t" rtlCol="false" tIns="0" lIns="0" bIns="0" rIns="0">
            <a:spAutoFit/>
          </a:bodyPr>
          <a:lstStyle/>
          <a:p>
            <a:pPr algn="ctr">
              <a:lnSpc>
                <a:spcPts val="2940"/>
              </a:lnSpc>
            </a:pPr>
            <a:r>
              <a:rPr lang="en-US" sz="2100">
                <a:solidFill>
                  <a:srgbClr val="000000"/>
                </a:solidFill>
                <a:latin typeface="Canva Sans"/>
              </a:rPr>
              <a:t>Since we don’t have </a:t>
            </a:r>
            <a:r>
              <a:rPr lang="en-US" sz="2100">
                <a:solidFill>
                  <a:srgbClr val="000000"/>
                </a:solidFill>
                <a:latin typeface="Canva Sans Bold"/>
              </a:rPr>
              <a:t>Dichotomous </a:t>
            </a:r>
            <a:r>
              <a:rPr lang="en-US" sz="2100">
                <a:solidFill>
                  <a:srgbClr val="000000"/>
                </a:solidFill>
                <a:latin typeface="Canva Sans"/>
              </a:rPr>
              <a:t>Variables (Binary), it will be better to use One-Hot Encoding.</a:t>
            </a:r>
          </a:p>
          <a:p>
            <a:pPr algn="ctr">
              <a:lnSpc>
                <a:spcPts val="294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DAF6PkGcR5U</dc:identifier>
  <dcterms:modified xsi:type="dcterms:W3CDTF">2011-08-01T06:04:30Z</dcterms:modified>
  <cp:revision>1</cp:revision>
  <dc:title>Unsupervised_learning</dc:title>
</cp:coreProperties>
</file>